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337" r:id="rId2"/>
    <p:sldId id="343" r:id="rId3"/>
    <p:sldId id="341" r:id="rId4"/>
    <p:sldId id="342" r:id="rId5"/>
    <p:sldId id="339" r:id="rId6"/>
    <p:sldId id="338" r:id="rId7"/>
    <p:sldId id="340" r:id="rId8"/>
    <p:sldId id="344" r:id="rId9"/>
    <p:sldId id="345" r:id="rId10"/>
    <p:sldId id="346" r:id="rId11"/>
    <p:sldId id="347" r:id="rId12"/>
    <p:sldId id="349" r:id="rId13"/>
    <p:sldId id="348" r:id="rId14"/>
    <p:sldId id="351" r:id="rId15"/>
    <p:sldId id="350" r:id="rId16"/>
    <p:sldId id="352" r:id="rId17"/>
    <p:sldId id="353" r:id="rId18"/>
    <p:sldId id="35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36" autoAdjust="0"/>
    <p:restoredTop sz="88208" autoAdjust="0"/>
  </p:normalViewPr>
  <p:slideViewPr>
    <p:cSldViewPr>
      <p:cViewPr>
        <p:scale>
          <a:sx n="60" d="100"/>
          <a:sy n="60" d="100"/>
        </p:scale>
        <p:origin x="-132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1BD93-4B62-42FF-BA81-75E8C4199097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F8BEE-A2B9-4D05-BE63-EF2319B91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47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Calls came in through switchboard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76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story of</a:t>
            </a:r>
            <a:r>
              <a:rPr lang="en-US" baseline="0" dirty="0" smtClean="0"/>
              <a:t> first Engineering job out of college – developing system inventorying signs while driving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you may still be using some of this equipment</a:t>
            </a:r>
            <a:r>
              <a:rPr lang="en-US" baseline="0" dirty="0" smtClean="0"/>
              <a:t> – ask them to raise their hands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if anyone has a proprietary</a:t>
            </a:r>
            <a:r>
              <a:rPr lang="en-US" baseline="0" dirty="0" smtClean="0"/>
              <a:t> system.   Such as an old GPS system</a:t>
            </a:r>
          </a:p>
          <a:p>
            <a:r>
              <a:rPr lang="en-US" baseline="0" dirty="0" smtClean="0"/>
              <a:t>Tell MG Story about it always breaking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1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is</a:t>
            </a:r>
            <a:r>
              <a:rPr lang="en-US" baseline="0" dirty="0" smtClean="0"/>
              <a:t> being done or soon will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anyone had something fail</a:t>
            </a:r>
            <a:r>
              <a:rPr lang="en-US" baseline="0" dirty="0" smtClean="0"/>
              <a:t> only to find out parts are not available</a:t>
            </a:r>
          </a:p>
          <a:p>
            <a:r>
              <a:rPr lang="en-US" baseline="0" dirty="0" smtClean="0"/>
              <a:t>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8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8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9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Send invoices</a:t>
            </a:r>
            <a:r>
              <a:rPr lang="en-US" baseline="0" dirty="0" smtClean="0"/>
              <a:t> to a fax machine from your 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F8BEE-A2B9-4D05-BE63-EF2319B9158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7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95400" y="6172200"/>
            <a:ext cx="6705600" cy="609600"/>
          </a:xfrm>
          <a:solidFill>
            <a:schemeClr val="bg1"/>
          </a:solidFill>
          <a:ln cap="rnd">
            <a:solidFill>
              <a:schemeClr val="tx1"/>
            </a:solidFill>
          </a:ln>
          <a:effectLst>
            <a:glow>
              <a:schemeClr val="accent1"/>
            </a:glow>
            <a:softEdge rad="12700"/>
          </a:effectLst>
        </p:spPr>
        <p:txBody>
          <a:bodyPr lIns="91440" tIns="91440" rIns="91440" bIns="91440" anchor="ctr" anchorCtr="1">
            <a:normAutofit/>
          </a:bodyPr>
          <a:lstStyle>
            <a:lvl1pPr marL="0" indent="0" algn="ctr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endParaRPr kumimoji="0"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0" y="990600"/>
            <a:ext cx="6705600" cy="5105400"/>
          </a:xfrm>
          <a:effectLst/>
        </p:spPr>
        <p:txBody>
          <a:bodyPr tIns="0"/>
          <a:lstStyle>
            <a:lvl1pPr>
              <a:buNone/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070154"/>
            <a:ext cx="8229600" cy="77693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3C3B8-C71E-4DCC-86FD-631B47418553}" type="datetimeFigureOut">
              <a:rPr lang="en-US" smtClean="0"/>
              <a:pPr/>
              <a:t>11/16/2011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604FC3-5389-428A-922F-F330EF3D6C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C:\Users\talthouse\Documents\TowLien\BeaconLogo.tiff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84"/>
            <a:ext cx="2438400" cy="78810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2000"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7" Type="http://schemas.microsoft.com/office/2007/relationships/hdphoto" Target="../media/hdphoto1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microsoft.com/office/2007/relationships/hdphoto" Target="../media/hdphoto1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8.wdp"/><Relationship Id="rId3" Type="http://schemas.openxmlformats.org/officeDocument/2006/relationships/image" Target="../media/image12.jpg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wmf"/><Relationship Id="rId12" Type="http://schemas.microsoft.com/office/2007/relationships/hdphoto" Target="../media/hdphoto1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jpg"/><Relationship Id="rId4" Type="http://schemas.openxmlformats.org/officeDocument/2006/relationships/image" Target="../media/image21.jpe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6200" y="1752600"/>
            <a:ext cx="89916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Mobile Technology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(Joining the Smartphone Revolution)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Todd Althouse – Beacon Software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791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www.dispatchanywhere.com</a:t>
            </a:r>
          </a:p>
          <a:p>
            <a:pPr algn="ctr"/>
            <a:r>
              <a:rPr lang="en-US" baseline="0" dirty="0" smtClean="0">
                <a:latin typeface="Arial" pitchFamily="34" charset="0"/>
                <a:cs typeface="Arial" pitchFamily="34" charset="0"/>
              </a:rPr>
              <a:t>866-437-6653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Dispatch GPS Tracking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7" y="1828800"/>
            <a:ext cx="264636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7" y="2209800"/>
            <a:ext cx="5867400" cy="3667125"/>
          </a:xfrm>
        </p:spPr>
      </p:pic>
      <p:sp>
        <p:nvSpPr>
          <p:cNvPr id="12" name="TextBox 11"/>
          <p:cNvSpPr txBox="1"/>
          <p:nvPr/>
        </p:nvSpPr>
        <p:spPr>
          <a:xfrm>
            <a:off x="5888037" y="3200400"/>
            <a:ext cx="49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 Black" pitchFamily="34" charset="0"/>
              </a:rPr>
              <a:t>=</a:t>
            </a:r>
            <a:endParaRPr lang="en-US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55086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Call Details and TowSpec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51" b="95644" l="6604" r="93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2645952" cy="4389437"/>
          </a:xfrm>
        </p:spPr>
      </p:pic>
      <p:grpSp>
        <p:nvGrpSpPr>
          <p:cNvPr id="8" name="Group 7"/>
          <p:cNvGrpSpPr/>
          <p:nvPr/>
        </p:nvGrpSpPr>
        <p:grpSpPr>
          <a:xfrm>
            <a:off x="1233487" y="2057400"/>
            <a:ext cx="2652713" cy="4389437"/>
            <a:chOff x="1233487" y="2057400"/>
            <a:chExt cx="2652713" cy="43894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7" y="2057400"/>
              <a:ext cx="2652713" cy="438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15" y="2651918"/>
              <a:ext cx="2143655" cy="3215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409989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 photos before you tow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9218" y="980195"/>
            <a:ext cx="3661987" cy="61124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 b="-263"/>
          <a:stretch/>
        </p:blipFill>
        <p:spPr>
          <a:xfrm>
            <a:off x="2407763" y="2967412"/>
            <a:ext cx="4069237" cy="2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904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Credit Card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17" y="2457160"/>
            <a:ext cx="1925899" cy="1528433"/>
          </a:xfrm>
        </p:spPr>
      </p:pic>
      <p:grpSp>
        <p:nvGrpSpPr>
          <p:cNvPr id="7" name="Group 6"/>
          <p:cNvGrpSpPr/>
          <p:nvPr/>
        </p:nvGrpSpPr>
        <p:grpSpPr>
          <a:xfrm>
            <a:off x="4510087" y="1905000"/>
            <a:ext cx="2652713" cy="4389437"/>
            <a:chOff x="1233487" y="2057400"/>
            <a:chExt cx="2652713" cy="438943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487" y="2057400"/>
              <a:ext cx="2652713" cy="438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015" y="2651918"/>
              <a:ext cx="2143655" cy="321548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68" b="94079" l="4386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67" y="434723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54777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0154"/>
            <a:ext cx="8229600" cy="15206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Signature Capture and Receipt Printing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9" b="86286" l="3784" r="897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1" y="2133600"/>
            <a:ext cx="3947159" cy="3733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4"/>
          <a:stretch/>
        </p:blipFill>
        <p:spPr>
          <a:xfrm rot="510926">
            <a:off x="5908934" y="3811276"/>
            <a:ext cx="1298797" cy="2762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7778" l="10000" r="73889">
                        <a14:foregroundMark x1="30000" y1="21389" x2="37500" y2="33056"/>
                        <a14:foregroundMark x1="49167" y1="28333" x2="49167" y2="28333"/>
                        <a14:foregroundMark x1="49444" y1="28889" x2="49444" y2="28889"/>
                        <a14:foregroundMark x1="45278" y1="20833" x2="45278" y2="20833"/>
                        <a14:foregroundMark x1="34167" y1="28611" x2="34167" y2="28611"/>
                        <a14:foregroundMark x1="50000" y1="28333" x2="50000" y2="28333"/>
                        <a14:foregroundMark x1="60556" y1="27500" x2="60556" y2="27500"/>
                        <a14:foregroundMark x1="44722" y1="24167" x2="45556" y2="24167"/>
                        <a14:foregroundMark x1="34167" y1="14444" x2="34167" y2="14444"/>
                        <a14:foregroundMark x1="66944" y1="13611" x2="66944" y2="13611"/>
                        <a14:foregroundMark x1="60278" y1="14444" x2="60278" y2="14444"/>
                        <a14:foregroundMark x1="62500" y1="25000" x2="62500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627"/>
            <a:ext cx="3657373" cy="36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3222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 Code Scanning???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15" y="2154776"/>
            <a:ext cx="3451585" cy="22953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215" y="4754880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7" b="96543" l="3924" r="94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53" y="1935480"/>
            <a:ext cx="264576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419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 on Smartphones and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Beta </a:t>
            </a:r>
            <a:r>
              <a:rPr lang="en-US" dirty="0" smtClean="0"/>
              <a:t>testing NOW on </a:t>
            </a:r>
            <a:r>
              <a:rPr lang="en-US" dirty="0" smtClean="0"/>
              <a:t>IPhone, </a:t>
            </a:r>
            <a:r>
              <a:rPr lang="en-US" dirty="0" err="1" smtClean="0"/>
              <a:t>IPad</a:t>
            </a:r>
            <a:r>
              <a:rPr lang="en-US" dirty="0" smtClean="0"/>
              <a:t>,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Android </a:t>
            </a:r>
            <a:r>
              <a:rPr lang="en-US" dirty="0" smtClean="0"/>
              <a:t>(phones </a:t>
            </a:r>
            <a:r>
              <a:rPr lang="en-US" dirty="0" smtClean="0"/>
              <a:t>and </a:t>
            </a:r>
            <a:r>
              <a:rPr lang="en-US" dirty="0" smtClean="0"/>
              <a:t>tablets)</a:t>
            </a:r>
          </a:p>
          <a:p>
            <a:pPr>
              <a:buClr>
                <a:schemeClr val="tx1"/>
              </a:buClr>
            </a:pPr>
            <a:r>
              <a:rPr lang="en-US" dirty="0" smtClean="0"/>
              <a:t>Blackberry </a:t>
            </a:r>
            <a:r>
              <a:rPr lang="en-US" dirty="0" smtClean="0"/>
              <a:t>and Windows 7 – Early 2012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898650"/>
            <a:ext cx="2209800" cy="3581400"/>
            <a:chOff x="6060989" y="1931866"/>
            <a:chExt cx="3387811" cy="4773734"/>
          </a:xfrm>
        </p:grpSpPr>
        <p:pic>
          <p:nvPicPr>
            <p:cNvPr id="9" name="Content Placeholder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989" y="1931866"/>
              <a:ext cx="3387811" cy="47737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895" y="2506663"/>
              <a:ext cx="2209799" cy="3194180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2450"/>
            <a:ext cx="2214272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7" b="93667" l="400" r="8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17"/>
          <a:stretch/>
        </p:blipFill>
        <p:spPr>
          <a:xfrm>
            <a:off x="5410200" y="1840558"/>
            <a:ext cx="2895600" cy="38744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>
          <a:xfrm>
            <a:off x="5706307" y="2133600"/>
            <a:ext cx="2218493" cy="29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98010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776934"/>
          </a:xfrm>
        </p:spPr>
        <p:txBody>
          <a:bodyPr>
            <a:noAutofit/>
          </a:bodyPr>
          <a:lstStyle/>
          <a:p>
            <a:r>
              <a:rPr lang="en-US" sz="9600" dirty="0" smtClean="0"/>
              <a:t>Live </a:t>
            </a:r>
            <a:r>
              <a:rPr lang="en-US" sz="9600" dirty="0" smtClean="0"/>
              <a:t>Demos</a:t>
            </a:r>
            <a:br>
              <a:rPr lang="en-US" sz="9600" dirty="0" smtClean="0"/>
            </a:br>
            <a:r>
              <a:rPr lang="en-US" sz="4400" dirty="0" smtClean="0"/>
              <a:t>(DispatchAnywhere Mobile Driver)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16996082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There will be 450 million smartphone sold in this year.  They expect nearly 631 million per year by 2015.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There will be 10 million tablets sold this year and 50 million expected in 2012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The cost is going to continue to come down.  So the smartphone and tablets will definitely become part of our everyday lives.</a:t>
            </a:r>
          </a:p>
          <a:p>
            <a:pPr>
              <a:buClr>
                <a:schemeClr val="tx1"/>
              </a:buClr>
            </a:pPr>
            <a:endParaRPr lang="en-US" sz="2400" dirty="0" smtClean="0">
              <a:solidFill>
                <a:srgbClr val="FFC000"/>
              </a:solidFill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Please stop by the BEACON SOFTWARE booth to see smartphone and tablet demos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www.dispatchanywhere.com</a:t>
            </a:r>
          </a:p>
        </p:txBody>
      </p:sp>
    </p:spTree>
    <p:extLst>
      <p:ext uri="{BB962C8B-B14F-4D97-AF65-F5344CB8AC3E}">
        <p14:creationId xmlns:p14="http://schemas.microsoft.com/office/powerpoint/2010/main" val="3251597279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Way it Used to Be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81" y="4452624"/>
            <a:ext cx="2824927" cy="221958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600"/>
            <a:ext cx="4176530" cy="197296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32456"/>
            <a:ext cx="3505200" cy="23325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08" y="1972491"/>
            <a:ext cx="3124200" cy="22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41688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Expensive Proprietary Solutions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79109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26" b="89840" l="9665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71290"/>
            <a:ext cx="2562225" cy="1781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91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057400"/>
            <a:ext cx="1371600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7" y="4177449"/>
            <a:ext cx="2253009" cy="2298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24" b="95918" l="0" r="993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" y="3261877"/>
            <a:ext cx="1468582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58106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is quickly outdated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2" y="2225150"/>
            <a:ext cx="2667866" cy="198843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6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085934" cy="3085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53" b="892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23" y="2022423"/>
            <a:ext cx="1835983" cy="182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93750" l="13793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8" y="4315200"/>
            <a:ext cx="3038715" cy="20956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45" b="100000" l="8140" r="8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38" y="4038600"/>
            <a:ext cx="1219200" cy="21973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5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11922"/>
            <a:ext cx="2536295" cy="19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8942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Proprietary Solutions cost thousands of dollars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They only worked on specific hardware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They were outdated and no spare parts available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Problematic at best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356" y="2600793"/>
            <a:ext cx="2371725" cy="1133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1" y="4495800"/>
            <a:ext cx="3652838" cy="18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82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Welcome to 2011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7182" r="10355" b="6325"/>
          <a:stretch/>
        </p:blipFill>
        <p:spPr bwMode="auto">
          <a:xfrm>
            <a:off x="6781800" y="2882975"/>
            <a:ext cx="1291342" cy="24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1801" r="1268" b="7017"/>
          <a:stretch/>
        </p:blipFill>
        <p:spPr>
          <a:xfrm>
            <a:off x="687121" y="2370569"/>
            <a:ext cx="1662306" cy="991725"/>
          </a:xfrm>
          <a:prstGeom prst="rect">
            <a:avLst/>
          </a:prstGeom>
        </p:spPr>
      </p:pic>
      <p:pic>
        <p:nvPicPr>
          <p:cNvPr id="1027" name="Picture 3" descr="C:\Users\talthouse.BEACONSOFTCO.000\AppData\Local\Microsoft\Windows\Temporary Internet Files\Content.IE5\L6C010WN\MC90043390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58" y="311246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lthouse.BEACONSOFTCO.000\AppData\Local\Microsoft\Windows\Temporary Internet Files\Content.IE5\16R4NSU5\MC900441336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02" y="2030258"/>
            <a:ext cx="1672346" cy="167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lthouse.BEACONSOFTCO.000\AppData\Local\Microsoft\Windows\Temporary Internet Files\Content.IE5\L6C010WN\MC90036064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85" y="4094436"/>
            <a:ext cx="656539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54083"/>
            <a:ext cx="1592317" cy="159231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" y="1981200"/>
            <a:ext cx="4343400" cy="437887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0" y="3362294"/>
            <a:ext cx="49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 Black" pitchFamily="34" charset="0"/>
              </a:rPr>
              <a:t>=</a:t>
            </a:r>
            <a:endParaRPr lang="en-US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7334" r="23333" b="6981"/>
          <a:stretch/>
        </p:blipFill>
        <p:spPr>
          <a:xfrm>
            <a:off x="3015542" y="3402600"/>
            <a:ext cx="1158029" cy="1751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24" y="4874173"/>
            <a:ext cx="1798305" cy="179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2902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2 Important things to remember about technology</a:t>
            </a:r>
          </a:p>
          <a:p>
            <a:pPr marL="0" indent="0">
              <a:buNone/>
            </a:pPr>
            <a:endParaRPr lang="en-US" b="1" dirty="0"/>
          </a:p>
          <a:p>
            <a:pPr marL="82296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It will be outdated in 6 months or less</a:t>
            </a:r>
          </a:p>
          <a:p>
            <a:pPr marL="365760" lvl="1" indent="0">
              <a:buClr>
                <a:schemeClr val="tx1"/>
              </a:buClr>
              <a:buNone/>
            </a:pPr>
            <a:endParaRPr lang="en-US" dirty="0" smtClean="0"/>
          </a:p>
          <a:p>
            <a:pPr marL="822960" lvl="1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dirty="0" smtClean="0"/>
              <a:t>It will fail at some point and replacement parts may or may not be available</a:t>
            </a:r>
          </a:p>
          <a:p>
            <a:pPr marL="822960" lvl="1" indent="-457200">
              <a:buClr>
                <a:schemeClr val="tx1"/>
              </a:buClr>
              <a:buFont typeface="+mj-lt"/>
              <a:buAutoNum type="arabicPeriod" startAt="2"/>
            </a:pPr>
            <a:endParaRPr lang="en-US" dirty="0" smtClean="0"/>
          </a:p>
          <a:p>
            <a:pPr marL="365760" lvl="1" indent="0">
              <a:buClr>
                <a:schemeClr val="tx1"/>
              </a:buClr>
              <a:buNone/>
            </a:pPr>
            <a:r>
              <a:rPr lang="en-US" b="1" dirty="0" smtClean="0">
                <a:solidFill>
                  <a:srgbClr val="FFFF00"/>
                </a:solidFill>
              </a:rPr>
              <a:t>If it </a:t>
            </a:r>
            <a:r>
              <a:rPr lang="en-US" b="1" dirty="0" err="1" smtClean="0">
                <a:solidFill>
                  <a:srgbClr val="FFFF00"/>
                </a:solidFill>
              </a:rPr>
              <a:t>ain’t</a:t>
            </a:r>
            <a:r>
              <a:rPr lang="en-US" b="1" dirty="0" smtClean="0">
                <a:solidFill>
                  <a:srgbClr val="FFFF00"/>
                </a:solidFill>
              </a:rPr>
              <a:t> broke don’t fix it – Is not the best philosophy when it comes to technology!!!!</a:t>
            </a:r>
            <a:endParaRPr lang="en-US" b="1" dirty="0">
              <a:solidFill>
                <a:srgbClr val="FFFF00"/>
              </a:solidFill>
            </a:endParaRPr>
          </a:p>
          <a:p>
            <a:pPr marL="365760" lvl="1" indent="0">
              <a:buClr>
                <a:schemeClr val="tx1"/>
              </a:buCl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71775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Choose technologies that will grow with your business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Choose a solution that allows you to get newer hardware as it becomes available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Choose hardware that is inexpensive and easily replaced when lost, broken or worn out.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Smart Phones and Tablets can do all 3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75007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Dispatching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989" y="1931866"/>
            <a:ext cx="3387811" cy="477373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89" y="2506663"/>
            <a:ext cx="2209800" cy="31941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0" y="2261870"/>
            <a:ext cx="5371340" cy="4038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62600" y="3522120"/>
            <a:ext cx="49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Arial Black" pitchFamily="34" charset="0"/>
              </a:rPr>
              <a:t>=</a:t>
            </a:r>
            <a:endParaRPr lang="en-US" sz="96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33909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5611</TotalTime>
  <Words>378</Words>
  <Application>Microsoft Office PowerPoint</Application>
  <PresentationFormat>On-screen Show (4:3)</PresentationFormat>
  <Paragraphs>79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The Way it Used to Be</vt:lpstr>
      <vt:lpstr>Expensive Proprietary Solutions</vt:lpstr>
      <vt:lpstr>Technology is quickly outdated</vt:lpstr>
      <vt:lpstr>Before 2011</vt:lpstr>
      <vt:lpstr>Welcome to 2011</vt:lpstr>
      <vt:lpstr>PowerPoint Presentation</vt:lpstr>
      <vt:lpstr>What to do</vt:lpstr>
      <vt:lpstr>Mobile Dispatching</vt:lpstr>
      <vt:lpstr>Mobile Dispatch GPS Tracking</vt:lpstr>
      <vt:lpstr>Mobile Call Details and TowSpec</vt:lpstr>
      <vt:lpstr>Take photos before you tow</vt:lpstr>
      <vt:lpstr>Mobile Credit Card</vt:lpstr>
      <vt:lpstr>Signature Capture and Receipt Printing</vt:lpstr>
      <vt:lpstr>Bar Code Scanning???</vt:lpstr>
      <vt:lpstr>Works on Smartphones and Tablets</vt:lpstr>
      <vt:lpstr>Live Demos (DispatchAnywhere Mobile Driver)</vt:lpstr>
      <vt:lpstr>Conclusions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talthouse</dc:creator>
  <cp:lastModifiedBy>Todd Althouse</cp:lastModifiedBy>
  <cp:revision>214</cp:revision>
  <dcterms:created xsi:type="dcterms:W3CDTF">2010-03-21T23:55:02Z</dcterms:created>
  <dcterms:modified xsi:type="dcterms:W3CDTF">2011-11-16T19:49:42Z</dcterms:modified>
</cp:coreProperties>
</file>