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58" r:id="rId2"/>
    <p:sldId id="257" r:id="rId3"/>
    <p:sldId id="259" r:id="rId4"/>
    <p:sldId id="260" r:id="rId5"/>
    <p:sldId id="261" r:id="rId6"/>
    <p:sldId id="271" r:id="rId7"/>
    <p:sldId id="272" r:id="rId8"/>
    <p:sldId id="273" r:id="rId9"/>
    <p:sldId id="274" r:id="rId10"/>
    <p:sldId id="262" r:id="rId11"/>
    <p:sldId id="263" r:id="rId12"/>
    <p:sldId id="270" r:id="rId13"/>
    <p:sldId id="264" r:id="rId14"/>
    <p:sldId id="265" r:id="rId15"/>
    <p:sldId id="266" r:id="rId16"/>
    <p:sldId id="267" r:id="rId17"/>
    <p:sldId id="26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08" autoAdjust="0"/>
    <p:restoredTop sz="95987" autoAdjust="0"/>
  </p:normalViewPr>
  <p:slideViewPr>
    <p:cSldViewPr>
      <p:cViewPr>
        <p:scale>
          <a:sx n="73" d="100"/>
          <a:sy n="73" d="100"/>
        </p:scale>
        <p:origin x="-1872" y="-6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4" d="100"/>
          <a:sy n="64" d="100"/>
        </p:scale>
        <p:origin x="-2700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4E376D-FE85-4BE1-8E02-B024F8497245}" type="datetimeFigureOut">
              <a:rPr lang="en-US" smtClean="0"/>
              <a:t>5/11/2011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53D259-CFA5-4008-A440-EC2F6F709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7124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AD0099-1016-4578-92AF-85E42214A5DC}" type="datetimeFigureOut">
              <a:rPr lang="en-US" smtClean="0"/>
              <a:t>5/11/2011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3363EB-B8A0-4571-8E90-5A7DA6B21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306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363EB-B8A0-4571-8E90-5A7DA6B2125D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Notice the ones marked</a:t>
            </a:r>
            <a:r>
              <a:rPr lang="en-US" baseline="0" dirty="0" smtClean="0"/>
              <a:t> with EDIT.   I will talk about those in a few minutes.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363EB-B8A0-4571-8E90-5A7DA6B2125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575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94689-030D-442B-8BD6-77EC4E3B85FC}" type="datetimeFigureOut">
              <a:rPr lang="en-US" smtClean="0"/>
              <a:pPr/>
              <a:t>5/11/2011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8CAF0-A4B9-4EDD-949F-62E162060C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94689-030D-442B-8BD6-77EC4E3B85FC}" type="datetimeFigureOut">
              <a:rPr lang="en-US" smtClean="0"/>
              <a:pPr/>
              <a:t>5/11/2011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8CAF0-A4B9-4EDD-949F-62E162060C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94689-030D-442B-8BD6-77EC4E3B85FC}" type="datetimeFigureOut">
              <a:rPr lang="en-US" smtClean="0"/>
              <a:pPr/>
              <a:t>5/11/2011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8CAF0-A4B9-4EDD-949F-62E162060C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94689-030D-442B-8BD6-77EC4E3B85FC}" type="datetimeFigureOut">
              <a:rPr lang="en-US" smtClean="0"/>
              <a:pPr/>
              <a:t>5/11/2011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8CAF0-A4B9-4EDD-949F-62E162060C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94689-030D-442B-8BD6-77EC4E3B85FC}" type="datetimeFigureOut">
              <a:rPr lang="en-US" smtClean="0"/>
              <a:pPr/>
              <a:t>5/11/2011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8CAF0-A4B9-4EDD-949F-62E162060C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94689-030D-442B-8BD6-77EC4E3B85FC}" type="datetimeFigureOut">
              <a:rPr lang="en-US" smtClean="0"/>
              <a:pPr/>
              <a:t>5/11/2011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8CAF0-A4B9-4EDD-949F-62E162060C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94689-030D-442B-8BD6-77EC4E3B85FC}" type="datetimeFigureOut">
              <a:rPr lang="en-US" smtClean="0"/>
              <a:pPr/>
              <a:t>5/11/2011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8CAF0-A4B9-4EDD-949F-62E162060C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94689-030D-442B-8BD6-77EC4E3B85FC}" type="datetimeFigureOut">
              <a:rPr lang="en-US" smtClean="0"/>
              <a:pPr/>
              <a:t>5/11/2011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8CAF0-A4B9-4EDD-949F-62E162060C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94689-030D-442B-8BD6-77EC4E3B85FC}" type="datetimeFigureOut">
              <a:rPr lang="en-US" smtClean="0"/>
              <a:pPr/>
              <a:t>5/11/2011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533400" y="685800"/>
            <a:ext cx="8077200" cy="4495800"/>
          </a:xfrm>
        </p:spPr>
        <p:txBody>
          <a:bodyPr/>
          <a:lstStyle>
            <a:lvl1pPr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228600" y="5257800"/>
            <a:ext cx="8686800" cy="1447800"/>
          </a:xfrm>
        </p:spPr>
        <p:txBody>
          <a:bodyPr anchor="ctr">
            <a:normAutofit/>
          </a:bodyPr>
          <a:lstStyle>
            <a:lvl1pPr algn="l">
              <a:buFont typeface="Arial" pitchFamily="34" charset="0"/>
              <a:buNone/>
              <a:defRPr sz="18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endParaRPr lang="en-US" dirty="0" smtClean="0"/>
          </a:p>
        </p:txBody>
      </p:sp>
      <p:pic>
        <p:nvPicPr>
          <p:cNvPr id="7" name="Picture 2" descr="C:\Users\talthouse\Documents\TowLien\BeaconLogo.tiff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-1"/>
            <a:ext cx="1676400" cy="54182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94689-030D-442B-8BD6-77EC4E3B85FC}" type="datetimeFigureOut">
              <a:rPr lang="en-US" smtClean="0"/>
              <a:pPr/>
              <a:t>5/11/2011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8CAF0-A4B9-4EDD-949F-62E162060C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94689-030D-442B-8BD6-77EC4E3B85FC}" type="datetimeFigureOut">
              <a:rPr lang="en-US" smtClean="0"/>
              <a:pPr/>
              <a:t>5/11/2011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D58CAF0-A4B9-4EDD-949F-62E162060C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F994689-030D-442B-8BD6-77EC4E3B85FC}" type="datetimeFigureOut">
              <a:rPr lang="en-US" smtClean="0"/>
              <a:pPr/>
              <a:t>5/11/2011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D58CAF0-A4B9-4EDD-949F-62E162060CF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hyperlink" Target="http://www.dispatchanywhere.com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tiff"/><Relationship Id="rId4" Type="http://schemas.openxmlformats.org/officeDocument/2006/relationships/image" Target="../media/image19.tif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" y="1219200"/>
            <a:ext cx="8991600" cy="1143000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>
                <a:solidFill>
                  <a:schemeClr val="tx1"/>
                </a:solidFill>
              </a:rPr>
              <a:t>Automating Motor Club Billing</a:t>
            </a:r>
            <a:endParaRPr lang="en-US" sz="54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talthouse\Documents\TowLien\BeaconLogo.tif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416" y="5562600"/>
            <a:ext cx="3394984" cy="109728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40358" y="2895600"/>
            <a:ext cx="4267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Arial" pitchFamily="34" charset="0"/>
              </a:rPr>
              <a:t>Presented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Arial" pitchFamily="34" charset="0"/>
              </a:rPr>
              <a:t>by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Arial" pitchFamily="34" charset="0"/>
              </a:rPr>
              <a:t>Beacon Software, LLC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Arial" pitchFamily="34" charset="0"/>
              </a:rPr>
              <a:t>Todd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</a:rPr>
              <a:t>Althouse</a:t>
            </a:r>
            <a:endParaRPr lang="en-US" b="1" dirty="0" smtClean="0">
              <a:solidFill>
                <a:schemeClr val="bg1"/>
              </a:solidFill>
              <a:latin typeface="Arial" pitchFamily="34" charset="0"/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Arial" pitchFamily="34" charset="0"/>
              </a:rPr>
              <a:t>Robert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</a:rPr>
              <a:t>Eckenrode</a:t>
            </a:r>
            <a:endParaRPr lang="en-US" b="1" dirty="0" smtClean="0">
              <a:solidFill>
                <a:schemeClr val="bg1"/>
              </a:solidFill>
              <a:latin typeface="Arial" pitchFamily="34" charset="0"/>
            </a:endParaRPr>
          </a:p>
          <a:p>
            <a:pPr algn="ctr"/>
            <a:endParaRPr lang="en-US" b="1" dirty="0" smtClean="0">
              <a:solidFill>
                <a:schemeClr val="bg1"/>
              </a:solidFill>
              <a:latin typeface="Arial" pitchFamily="34" charset="0"/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Arial" pitchFamily="34" charset="0"/>
              </a:rPr>
              <a:t>866-437-6653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Arial" pitchFamily="34" charset="0"/>
              </a:rPr>
              <a:t>www.dispatchanywhere.com</a:t>
            </a:r>
          </a:p>
        </p:txBody>
      </p:sp>
    </p:spTree>
    <p:extLst>
      <p:ext uri="{BB962C8B-B14F-4D97-AF65-F5344CB8AC3E}">
        <p14:creationId xmlns:p14="http://schemas.microsoft.com/office/powerpoint/2010/main" val="12151619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 txBox="1">
            <a:spLocks/>
          </p:cNvSpPr>
          <p:nvPr/>
        </p:nvSpPr>
        <p:spPr>
          <a:xfrm>
            <a:off x="228600" y="1295400"/>
            <a:ext cx="8686800" cy="5334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Manual Submittal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Facts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5000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5000"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 person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can submit an average of 1 call per minute – at BEST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5000"/>
              <a:buFont typeface="+mj-lt"/>
              <a:buAutoNum type="arabicPeriod"/>
              <a:tabLst/>
              <a:defRPr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5000"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Most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companies do not have time to submit invoices immediately or even the same day as the call was completed.   I have seen this lag as much as 2 weeks behind.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5000"/>
              <a:buFont typeface="+mj-lt"/>
              <a:buAutoNum type="arabicPeriod"/>
              <a:tabLst/>
              <a:defRPr/>
            </a:pPr>
            <a:endParaRPr lang="en-US" noProof="0" dirty="0" smtClean="0"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5000"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The</a:t>
            </a:r>
            <a:r>
              <a:rPr kumimoji="0" lang="en-US" sz="18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faster the invoice is submitted the faster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you are paid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5000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 txBox="1">
            <a:spLocks/>
          </p:cNvSpPr>
          <p:nvPr/>
        </p:nvSpPr>
        <p:spPr>
          <a:xfrm>
            <a:off x="228600" y="1295400"/>
            <a:ext cx="8686800" cy="5334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Manual Submittal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Costs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5000"/>
              <a:tabLst/>
              <a:defRPr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5000"/>
              <a:tabLst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Let’s take a company that averages 50 motor club calls per day: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5000"/>
              <a:tabLst/>
              <a:defRPr/>
            </a:pPr>
            <a:endParaRPr lang="en-US" noProof="0" dirty="0" smtClean="0"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5000"/>
              <a:tabLst/>
              <a:defRPr/>
            </a:pPr>
            <a:r>
              <a:rPr kumimoji="0" lang="en-US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Assume</a:t>
            </a:r>
            <a:r>
              <a:rPr kumimoji="0" lang="en-US" sz="18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they do billing every 3 days for 3 hours – that is 30 hours per month.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5000"/>
              <a:tabLst/>
              <a:defRPr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5000"/>
              <a:tabLst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	So if  a person is paid $12 per hour plus taxes, that person costs the company about $15/hour * 30 hrs/mo * 12 mo = $5400 per year.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5000"/>
              <a:tabLst/>
              <a:defRPr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5000"/>
              <a:tabLst/>
              <a:defRPr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For some companies this is the cost for only 1 club!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5000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/>
              <a:t>There is a better way!!!</a:t>
            </a:r>
            <a:endParaRPr lang="en-US" sz="4000" b="1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7" r="4967"/>
          <a:stretch>
            <a:fillRect/>
          </a:stretch>
        </p:blipFill>
        <p:spPr bwMode="auto">
          <a:xfrm>
            <a:off x="533400" y="1143000"/>
            <a:ext cx="80772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94487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Motor Club Billing Page - Ready to submit.PNG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/>
          <a:srcRect t="12989" b="12989"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393192" lvl="1" indent="0">
              <a:buNone/>
            </a:pPr>
            <a:r>
              <a:rPr lang="en-US" dirty="0" smtClean="0"/>
              <a:t>Beacon’s Automated Motor Club billing screen in Dispatch Anywhere.</a:t>
            </a:r>
          </a:p>
          <a:p>
            <a:endParaRPr lang="en-US" dirty="0" smtClean="0"/>
          </a:p>
          <a:p>
            <a:pPr marL="393192" lvl="1" indent="0">
              <a:buNone/>
            </a:pPr>
            <a:r>
              <a:rPr lang="en-US" dirty="0" smtClean="0"/>
              <a:t>These calls are ready to submit to a Motor Club’s Website.   The calls are submitted to each club’s website automatically and in the background.</a:t>
            </a:r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Motor club Billing Page with submitted invoices.PN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/>
          <a:srcRect t="12989" b="12989"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All calls were successfully submitted in less than 2 minutes</a:t>
            </a:r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Edit Screen - Motor Club Billing.PN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/>
          <a:srcRect t="12893" b="12893"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393192" lvl="1" indent="0">
              <a:buClr>
                <a:schemeClr val="bg2"/>
              </a:buClr>
              <a:buNone/>
            </a:pPr>
            <a:r>
              <a:rPr lang="en-US" dirty="0" smtClean="0"/>
              <a:t>If there is missing or incorrect information for a call,  the Motor Club Billing system will prompt the user to correct the call.  This insures that all calls are billed 100% accurately.</a:t>
            </a:r>
          </a:p>
          <a:p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 txBox="1">
            <a:spLocks/>
          </p:cNvSpPr>
          <p:nvPr/>
        </p:nvSpPr>
        <p:spPr>
          <a:xfrm>
            <a:off x="228600" y="1295400"/>
            <a:ext cx="8686800" cy="5410200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Automatic Submittal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Costs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5000"/>
              <a:tabLst/>
              <a:defRPr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5000"/>
              <a:tabLst/>
              <a:defRPr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Let’s assume the company already has our Dispatch Anywhere product.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5000"/>
              <a:tabLst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We can talk after the seminar why the other features of the product will save you more than the cost of the product.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5000"/>
              <a:tabLst/>
              <a:defRPr/>
            </a:pPr>
            <a:endParaRPr lang="en-US" noProof="0" dirty="0" smtClean="0"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5000"/>
              <a:tabLst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Using that same 50 Motor Club call per day company: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5000"/>
              <a:tabLst/>
              <a:defRPr/>
            </a:pPr>
            <a:r>
              <a:rPr lang="en-US" noProof="0" dirty="0" smtClean="0">
                <a:latin typeface="Arial" pitchFamily="34" charset="0"/>
                <a:cs typeface="Arial" pitchFamily="34" charset="0"/>
              </a:rPr>
              <a:t>	The Automatic Motor Club billing module can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submit</a:t>
            </a:r>
            <a:r>
              <a:rPr lang="en-US" noProof="0" dirty="0" smtClean="0">
                <a:latin typeface="Arial" pitchFamily="34" charset="0"/>
                <a:cs typeface="Arial" pitchFamily="34" charset="0"/>
              </a:rPr>
              <a:t> about 15 calls per minute, so it takes about 3 minutes to bill those 50 calls.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5000"/>
              <a:tabLst/>
              <a:defRPr/>
            </a:pPr>
            <a:r>
              <a:rPr kumimoji="0" lang="en-US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5000"/>
              <a:tabLst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	Th</a:t>
            </a:r>
            <a:r>
              <a:rPr kumimoji="0" lang="en-US" sz="18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ey now do billing at the end of every day for 3 minutes – that is 90 minutes per  month.  A far cry from 30 hours (1800 minutes) per month ~  </a:t>
            </a:r>
            <a:r>
              <a:rPr kumimoji="0" lang="en-US" sz="1800" b="0" i="0" u="none" strike="noStrike" kern="1200" cap="none" spc="0" normalizeH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95% time savings</a:t>
            </a:r>
            <a:r>
              <a:rPr kumimoji="0" lang="en-US" sz="18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5000"/>
              <a:tabLst/>
              <a:defRPr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5000"/>
              <a:tabLst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	So if you pay an employee $12 per hour plus taxes, that person costs you about $15/hour * 1.5 hrs/mo * 12 mo = $270 per year.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5000"/>
              <a:tabLst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	The MC Billing Module for DispatchAnywhere will cost you about $300* per year. 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5000"/>
              <a:tabLst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5000"/>
              <a:tabLst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Total cost:  $270 + $300 = $570 </a:t>
            </a:r>
            <a:r>
              <a:rPr lang="en-US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(Savings over Manual = $4830 ~ 90%)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5000"/>
              <a:tabLst/>
              <a:defRPr/>
            </a:pPr>
            <a:r>
              <a:rPr lang="en-US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5000"/>
              <a:tabLst/>
              <a:defRPr/>
            </a:pPr>
            <a:r>
              <a:rPr lang="en-US" sz="11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	</a:t>
            </a:r>
            <a:endParaRPr lang="en-US" sz="11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5000"/>
              <a:tabLst/>
              <a:defRPr/>
            </a:pPr>
            <a:r>
              <a:rPr lang="en-US" sz="11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* Based on 1 User Dispatch Anywhere System ($25/user/</a:t>
            </a:r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mo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5000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 txBox="1">
            <a:spLocks/>
          </p:cNvSpPr>
          <p:nvPr/>
        </p:nvSpPr>
        <p:spPr>
          <a:xfrm>
            <a:off x="228600" y="1143000"/>
            <a:ext cx="8686800" cy="5486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Conclusion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5000"/>
              <a:buFont typeface="+mj-lt"/>
              <a:buAutoNum type="arabicPeriod"/>
              <a:tabLst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Using a Towing Management Software, such as Beacon’s Dispatch Anywhere will insure that 100% of Motor Club calls are billed.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5000"/>
              <a:buFont typeface="+mj-lt"/>
              <a:buAutoNum type="arabicPeriod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5000"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Using Beacon’s Automated Motor Club Billing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system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is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15 times faster than manual methods ~ an 90% cost savings. 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Not to mention calls are billed 100% accurately.  </a:t>
            </a:r>
            <a:r>
              <a:rPr lang="en-US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Now working with </a:t>
            </a:r>
            <a:r>
              <a:rPr lang="en-US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Asurion</a:t>
            </a:r>
            <a:r>
              <a:rPr lang="en-US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, Cross Country, </a:t>
            </a:r>
            <a:r>
              <a:rPr lang="en-US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Geico</a:t>
            </a:r>
            <a:r>
              <a:rPr lang="en-US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, Signature and USAC, </a:t>
            </a:r>
            <a:r>
              <a:rPr lang="en-US" i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Coach-Net, Quest and Road America.    Allstate ????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5000"/>
              <a:buFont typeface="+mj-lt"/>
              <a:buAutoNum type="arabicPeriod"/>
              <a:tabLst/>
              <a:defRPr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5000"/>
              <a:buFont typeface="+mj-lt"/>
              <a:buAutoNum type="arabicPeriod"/>
              <a:tabLst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So the combination of Towing Management Software, Digital Dispatch Software along with Automated Motor Club Billing will allow 1 person to do the work of 3.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90800" y="5934670"/>
            <a:ext cx="426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hlinkClick r:id="rId2"/>
              </a:rPr>
              <a:t>www.dispatchanywhere.com</a:t>
            </a:r>
            <a:endParaRPr lang="en-US" b="1" dirty="0" smtClean="0">
              <a:latin typeface="Arial" pitchFamily="34" charset="0"/>
            </a:endParaRPr>
          </a:p>
          <a:p>
            <a:pPr algn="ctr"/>
            <a:r>
              <a:rPr lang="en-US" b="1" dirty="0" smtClean="0">
                <a:latin typeface="Arial" pitchFamily="34" charset="0"/>
              </a:rPr>
              <a:t>Main Exhibit Hall Booth </a:t>
            </a:r>
            <a:r>
              <a:rPr lang="en-US" b="1" dirty="0" smtClean="0">
                <a:latin typeface="Arial" pitchFamily="34" charset="0"/>
              </a:rPr>
              <a:t>406</a:t>
            </a:r>
            <a:endParaRPr lang="en-US" b="1" dirty="0" smtClean="0">
              <a:latin typeface="Arial" pitchFamily="34" charset="0"/>
            </a:endParaRPr>
          </a:p>
          <a:p>
            <a:pPr algn="ctr"/>
            <a:r>
              <a:rPr lang="en-US" b="1" dirty="0" smtClean="0">
                <a:latin typeface="Arial" pitchFamily="34" charset="0"/>
              </a:rPr>
              <a:t>866-437-6653</a:t>
            </a:r>
            <a:endParaRPr lang="en-US" b="1" dirty="0">
              <a:latin typeface="Arial" pitchFamily="34" charset="0"/>
            </a:endParaRPr>
          </a:p>
        </p:txBody>
      </p:sp>
      <p:pic>
        <p:nvPicPr>
          <p:cNvPr id="5" name="Picture 4" descr="DispatchAnywhereLogo.t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1000" y="5334000"/>
            <a:ext cx="3009900" cy="487039"/>
          </a:xfrm>
          <a:prstGeom prst="rect">
            <a:avLst/>
          </a:prstGeom>
        </p:spPr>
      </p:pic>
      <p:pic>
        <p:nvPicPr>
          <p:cNvPr id="6" name="Picture 5" descr="TowMagicLogo.tif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86200" y="5334000"/>
            <a:ext cx="2151769" cy="484632"/>
          </a:xfrm>
          <a:prstGeom prst="rect">
            <a:avLst/>
          </a:prstGeom>
        </p:spPr>
      </p:pic>
      <p:pic>
        <p:nvPicPr>
          <p:cNvPr id="7" name="Picture 6" descr="TowSpecLogo.tif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53200" y="5334000"/>
            <a:ext cx="2168247" cy="484632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28600" y="1295400"/>
            <a:ext cx="8686800" cy="5410200"/>
          </a:xfrm>
        </p:spPr>
        <p:txBody>
          <a:bodyPr/>
          <a:lstStyle/>
          <a:p>
            <a:pPr>
              <a:buNone/>
            </a:pPr>
            <a:r>
              <a:rPr lang="en-US" sz="3600" dirty="0" smtClean="0"/>
              <a:t>Facts</a:t>
            </a:r>
          </a:p>
          <a:p>
            <a:pPr>
              <a:buClr>
                <a:schemeClr val="tx1"/>
              </a:buClr>
              <a:buNone/>
            </a:pPr>
            <a:endParaRPr lang="en-US" dirty="0" smtClean="0"/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r>
              <a:rPr lang="en-US" dirty="0" smtClean="0"/>
              <a:t>Motor Clubs expect about 15% of all calls to never be billed by the service provider.</a:t>
            </a:r>
          </a:p>
          <a:p>
            <a:pPr marL="708660" lvl="1" indent="-342900">
              <a:buClr>
                <a:schemeClr val="tx1"/>
              </a:buClr>
              <a:buFont typeface="Wingdings" pitchFamily="2" charset="2"/>
              <a:buChar char="§"/>
            </a:pPr>
            <a:r>
              <a:rPr lang="en-US" dirty="0" smtClean="0"/>
              <a:t>Using towing management software greatly reduces this number</a:t>
            </a:r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r>
              <a:rPr lang="en-US" dirty="0" smtClean="0"/>
              <a:t>Motor Clubs also know that not all service providers request GOAs when they are allowed.</a:t>
            </a:r>
          </a:p>
          <a:p>
            <a:pPr marL="708660" lvl="1" indent="-342900">
              <a:buClr>
                <a:schemeClr val="tx1"/>
              </a:buClr>
              <a:buFont typeface="Wingdings" pitchFamily="2" charset="2"/>
              <a:buChar char="§"/>
            </a:pPr>
            <a:r>
              <a:rPr lang="en-US" dirty="0" smtClean="0"/>
              <a:t>Using towing management software greatly reduces this number</a:t>
            </a:r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r>
              <a:rPr lang="en-US" dirty="0" smtClean="0"/>
              <a:t>Traditionally the Service Provider has been expected to do all the work to get paid </a:t>
            </a:r>
            <a:r>
              <a:rPr lang="en-US" i="1" dirty="0" smtClean="0"/>
              <a:t>(i.e. input all the calls on the Club’s billing site or send in copies of invoices).</a:t>
            </a:r>
          </a:p>
          <a:p>
            <a:pPr marL="708660" lvl="1" indent="-342900">
              <a:buClr>
                <a:schemeClr val="tx1"/>
              </a:buClr>
              <a:buFont typeface="Wingdings" pitchFamily="2" charset="2"/>
              <a:buChar char="§"/>
            </a:pPr>
            <a:r>
              <a:rPr lang="en-US" dirty="0" smtClean="0"/>
              <a:t>One towing software product – Dispatch Anywhere ‘s Automated Motor Club billing module from Beacon Software can greatly reduce the effort required to bill these calls.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Argosi Billing Log In Screen.PN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/>
          <a:srcRect t="12989" b="12989"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lvl="1">
              <a:buNone/>
            </a:pPr>
            <a:r>
              <a:rPr lang="en-US" dirty="0" smtClean="0"/>
              <a:t>Cross Country’s Service Provider Portal - </a:t>
            </a:r>
            <a:r>
              <a:rPr lang="en-US" dirty="0" err="1" smtClean="0"/>
              <a:t>Argosi</a:t>
            </a:r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Main Page for Argosi.PN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/>
          <a:srcRect t="12989" b="12989"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20000"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n-US" dirty="0" smtClean="0"/>
              <a:t>Everyone has seen this page before – for better or worse this is what you have done  (according to the Motor Club).  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n-US" dirty="0" smtClean="0"/>
              <a:t>Most clubs use your historical performance as one of several factors to determine which provider should get the next call.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n-US" dirty="0" smtClean="0"/>
              <a:t>There are ways to improve your numbers – we can talk about that at the end of this seminar</a:t>
            </a:r>
            <a:r>
              <a:rPr lang="en-US" b="1" dirty="0" smtClean="0"/>
              <a:t>.</a:t>
            </a:r>
            <a:endParaRPr lang="en-US" b="1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Submit Billing Screen on Argosi.PN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/>
          <a:srcRect t="12989" b="12989"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393192" lvl="1" indent="0">
              <a:buNone/>
            </a:pPr>
            <a:r>
              <a:rPr lang="en-US" dirty="0" smtClean="0"/>
              <a:t>This the </a:t>
            </a:r>
            <a:r>
              <a:rPr lang="en-US" dirty="0" err="1" smtClean="0"/>
              <a:t>Argosi’s</a:t>
            </a:r>
            <a:r>
              <a:rPr lang="en-US" dirty="0" smtClean="0"/>
              <a:t>  Online Submittal screen.  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    </a:t>
            </a:r>
            <a:r>
              <a:rPr lang="en-US" dirty="0" err="1" smtClean="0"/>
              <a:t>Geico’s</a:t>
            </a:r>
            <a:r>
              <a:rPr lang="en-US" dirty="0" smtClean="0"/>
              <a:t> Online Submittal screen	       	   USAC’s Online Submittal screen</a:t>
            </a:r>
          </a:p>
          <a:p>
            <a:endParaRPr lang="en-US" dirty="0"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67" r="25047"/>
          <a:stretch/>
        </p:blipFill>
        <p:spPr bwMode="auto">
          <a:xfrm>
            <a:off x="228600" y="1133474"/>
            <a:ext cx="3671248" cy="4575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10" descr="image00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421" b="29176"/>
          <a:stretch/>
        </p:blipFill>
        <p:spPr bwMode="auto">
          <a:xfrm>
            <a:off x="4114800" y="1244870"/>
            <a:ext cx="4816183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46785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	Road America’s Online Submittal screen</a:t>
            </a:r>
            <a:r>
              <a:rPr lang="en-US" dirty="0"/>
              <a:t>	    </a:t>
            </a:r>
            <a:r>
              <a:rPr lang="en-US" dirty="0" smtClean="0"/>
              <a:t>Allstate’s </a:t>
            </a:r>
            <a:r>
              <a:rPr lang="en-US" dirty="0"/>
              <a:t>Online </a:t>
            </a:r>
            <a:r>
              <a:rPr lang="en-US" dirty="0" smtClean="0"/>
              <a:t>Submittal screen</a:t>
            </a:r>
            <a:endParaRPr lang="en-US" dirty="0"/>
          </a:p>
          <a:p>
            <a:r>
              <a:rPr lang="en-US" dirty="0" smtClean="0"/>
              <a:t>		</a:t>
            </a:r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1026" name="Picture 2" descr="C:\Users\talthouse\Pictures\RoadAmericaMCBilli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685800"/>
            <a:ext cx="4158843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talthouse\Pictures\allstateMCBilling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737"/>
          <a:stretch/>
        </p:blipFill>
        <p:spPr bwMode="auto">
          <a:xfrm>
            <a:off x="4800600" y="687125"/>
            <a:ext cx="3802114" cy="502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67502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	Coach-Net’s Online Submittal screen            Quest’s Online Submittal screen</a:t>
            </a:r>
            <a:endParaRPr lang="en-US" dirty="0"/>
          </a:p>
          <a:p>
            <a:r>
              <a:rPr lang="en-US" dirty="0"/>
              <a:t>		</a:t>
            </a:r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2053" name="Picture 5" descr="C:\Users\talthouse\Pictures\QuestMCBilli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407" y="1486928"/>
            <a:ext cx="4254387" cy="3580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talthouse\Pictures\Coach-NetMCBilli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20600"/>
            <a:ext cx="4344211" cy="403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19800" y="2749495"/>
            <a:ext cx="5334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298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				</a:t>
            </a:r>
            <a:r>
              <a:rPr lang="en-US" dirty="0" err="1" smtClean="0"/>
              <a:t>Asurion’s</a:t>
            </a:r>
            <a:r>
              <a:rPr lang="en-US" dirty="0" smtClean="0"/>
              <a:t> Online Submittal  screen</a:t>
            </a:r>
            <a:endParaRPr lang="en-US" dirty="0"/>
          </a:p>
        </p:txBody>
      </p:sp>
      <p:pic>
        <p:nvPicPr>
          <p:cNvPr id="3074" name="Picture 2" descr="C:\Users\talthouse\Pictures\AsurionMCBilli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861391"/>
            <a:ext cx="7696200" cy="481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17951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2225</TotalTime>
  <Words>524</Words>
  <Application>Microsoft Office PowerPoint</Application>
  <PresentationFormat>On-screen Show (4:3)</PresentationFormat>
  <Paragraphs>89</Paragraphs>
  <Slides>17</Slides>
  <Notes>2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Flow</vt:lpstr>
      <vt:lpstr>Automating Motor Club Billing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Beacon Software, LLC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Todd Althouse</dc:creator>
  <cp:lastModifiedBy>Todd Althouse</cp:lastModifiedBy>
  <cp:revision>105</cp:revision>
  <dcterms:created xsi:type="dcterms:W3CDTF">2010-04-13T13:26:26Z</dcterms:created>
  <dcterms:modified xsi:type="dcterms:W3CDTF">2011-05-11T19:45:44Z</dcterms:modified>
</cp:coreProperties>
</file>