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01"/>
  </p:notesMasterIdLst>
  <p:sldIdLst>
    <p:sldId id="256" r:id="rId3"/>
    <p:sldId id="340" r:id="rId4"/>
    <p:sldId id="334" r:id="rId5"/>
    <p:sldId id="333" r:id="rId6"/>
    <p:sldId id="338" r:id="rId7"/>
    <p:sldId id="331" r:id="rId8"/>
    <p:sldId id="332" r:id="rId9"/>
    <p:sldId id="335" r:id="rId10"/>
    <p:sldId id="257" r:id="rId11"/>
    <p:sldId id="258" r:id="rId12"/>
    <p:sldId id="259" r:id="rId13"/>
    <p:sldId id="341" r:id="rId14"/>
    <p:sldId id="261" r:id="rId15"/>
    <p:sldId id="314" r:id="rId16"/>
    <p:sldId id="260" r:id="rId17"/>
    <p:sldId id="263" r:id="rId18"/>
    <p:sldId id="339" r:id="rId19"/>
    <p:sldId id="312" r:id="rId20"/>
    <p:sldId id="262" r:id="rId21"/>
    <p:sldId id="343" r:id="rId22"/>
    <p:sldId id="264" r:id="rId23"/>
    <p:sldId id="313" r:id="rId24"/>
    <p:sldId id="342" r:id="rId25"/>
    <p:sldId id="316" r:id="rId26"/>
    <p:sldId id="315" r:id="rId27"/>
    <p:sldId id="265" r:id="rId28"/>
    <p:sldId id="266" r:id="rId29"/>
    <p:sldId id="268" r:id="rId30"/>
    <p:sldId id="269" r:id="rId31"/>
    <p:sldId id="270" r:id="rId32"/>
    <p:sldId id="271" r:id="rId33"/>
    <p:sldId id="267" r:id="rId34"/>
    <p:sldId id="272" r:id="rId35"/>
    <p:sldId id="273" r:id="rId36"/>
    <p:sldId id="330" r:id="rId37"/>
    <p:sldId id="281" r:id="rId38"/>
    <p:sldId id="317" r:id="rId39"/>
    <p:sldId id="318" r:id="rId40"/>
    <p:sldId id="319" r:id="rId41"/>
    <p:sldId id="274" r:id="rId42"/>
    <p:sldId id="275" r:id="rId43"/>
    <p:sldId id="276" r:id="rId44"/>
    <p:sldId id="277" r:id="rId45"/>
    <p:sldId id="278" r:id="rId46"/>
    <p:sldId id="282" r:id="rId47"/>
    <p:sldId id="279" r:id="rId48"/>
    <p:sldId id="284" r:id="rId49"/>
    <p:sldId id="283" r:id="rId50"/>
    <p:sldId id="285" r:id="rId51"/>
    <p:sldId id="286" r:id="rId52"/>
    <p:sldId id="287" r:id="rId53"/>
    <p:sldId id="290" r:id="rId54"/>
    <p:sldId id="288" r:id="rId55"/>
    <p:sldId id="28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7" r:id="rId67"/>
    <p:sldId id="336" r:id="rId68"/>
    <p:sldId id="293" r:id="rId69"/>
    <p:sldId id="294" r:id="rId70"/>
    <p:sldId id="295" r:id="rId71"/>
    <p:sldId id="296" r:id="rId72"/>
    <p:sldId id="297" r:id="rId73"/>
    <p:sldId id="298" r:id="rId74"/>
    <p:sldId id="299" r:id="rId75"/>
    <p:sldId id="300" r:id="rId76"/>
    <p:sldId id="301" r:id="rId77"/>
    <p:sldId id="302" r:id="rId78"/>
    <p:sldId id="303" r:id="rId79"/>
    <p:sldId id="304" r:id="rId80"/>
    <p:sldId id="305" r:id="rId81"/>
    <p:sldId id="306" r:id="rId82"/>
    <p:sldId id="307" r:id="rId83"/>
    <p:sldId id="308" r:id="rId84"/>
    <p:sldId id="309" r:id="rId85"/>
    <p:sldId id="310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3" autoAdjust="0"/>
    <p:restoredTop sz="88208" autoAdjust="0"/>
  </p:normalViewPr>
  <p:slideViewPr>
    <p:cSldViewPr>
      <p:cViewPr>
        <p:scale>
          <a:sx n="112" d="100"/>
          <a:sy n="112" d="100"/>
        </p:scale>
        <p:origin x="-72" y="11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1BD93-4B62-42FF-BA81-75E8C4199097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F8BEE-A2B9-4D05-BE63-EF2319B9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4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0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3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897188 w 21600"/>
              <a:gd name="T3" fmla="*/ 6015037 h 21600"/>
              <a:gd name="T4" fmla="*/ 0 w 21600"/>
              <a:gd name="T5" fmla="*/ 60150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9182B6-D6C6-413D-AEE8-F9228A79A0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6709"/>
      </p:ext>
    </p:extLst>
  </p:cSld>
  <p:clrMapOvr>
    <a:masterClrMapping/>
  </p:clrMapOvr>
  <p:transition advTm="7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E9A66-61F6-4D56-8B11-EE3DBCCAA6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37598"/>
      </p:ext>
    </p:extLst>
  </p:cSld>
  <p:clrMapOvr>
    <a:masterClrMapping/>
  </p:clrMapOvr>
  <p:transition advTm="7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079DF-A968-46F3-AEF0-99CE9FA104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34587"/>
      </p:ext>
    </p:extLst>
  </p:cSld>
  <p:clrMapOvr>
    <a:masterClrMapping/>
  </p:clrMapOvr>
  <p:transition advTm="7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49D7F-0EF3-4975-83CB-DC4B8A5F0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62941"/>
      </p:ext>
    </p:extLst>
  </p:cSld>
  <p:clrMapOvr>
    <a:masterClrMapping/>
  </p:clrMapOvr>
  <p:transition advTm="7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2E463-5574-414A-84DC-C9A6847B84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57166"/>
      </p:ext>
    </p:extLst>
  </p:cSld>
  <p:clrMapOvr>
    <a:masterClrMapping/>
  </p:clrMapOvr>
  <p:transition advTm="7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9D6ED-7B6C-435D-B621-3C5552E15F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23451"/>
      </p:ext>
    </p:extLst>
  </p:cSld>
  <p:clrMapOvr>
    <a:masterClrMapping/>
  </p:clrMapOvr>
  <p:transition advTm="7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F4225-E58C-4D48-918B-494ABA9656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4399"/>
      </p:ext>
    </p:extLst>
  </p:cSld>
  <p:clrMapOvr>
    <a:masterClrMapping/>
  </p:clrMapOvr>
  <p:transition advTm="7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A52C4-63A4-4437-9E06-63D72CE887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45427"/>
      </p:ext>
    </p:extLst>
  </p:cSld>
  <p:clrMapOvr>
    <a:masterClrMapping/>
  </p:clrMapOvr>
  <p:transition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E6247-38C4-4A61-ABA1-3CA505DE1F8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76709"/>
      </p:ext>
    </p:extLst>
  </p:cSld>
  <p:clrMapOvr>
    <a:masterClrMapping/>
  </p:clrMapOvr>
  <p:transition advTm="7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CE7A4-8F8A-42CA-8A86-ACF316F1F0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3773"/>
      </p:ext>
    </p:extLst>
  </p:cSld>
  <p:clrMapOvr>
    <a:masterClrMapping/>
  </p:clrMapOvr>
  <p:transition advTm="7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8915-1740-43BF-BF24-22096118322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21661"/>
      </p:ext>
    </p:extLst>
  </p:cSld>
  <p:clrMapOvr>
    <a:masterClrMapping/>
  </p:clrMapOvr>
  <p:transition advTm="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95400" y="6172200"/>
            <a:ext cx="6705600" cy="609600"/>
          </a:xfrm>
          <a:solidFill>
            <a:schemeClr val="bg1"/>
          </a:solidFill>
          <a:ln cap="rnd">
            <a:solidFill>
              <a:schemeClr val="tx1"/>
            </a:solidFill>
          </a:ln>
          <a:effectLst>
            <a:glow>
              <a:schemeClr val="accent1"/>
            </a:glow>
            <a:softEdge rad="12700"/>
          </a:effectLst>
        </p:spPr>
        <p:txBody>
          <a:bodyPr lIns="91440" tIns="91440" rIns="91440" bIns="91440" anchor="ctr" anchorCtr="1">
            <a:normAutofit/>
          </a:bodyPr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endParaRPr kumimoji="0"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95400" y="990600"/>
            <a:ext cx="6705600" cy="5105400"/>
          </a:xfrm>
          <a:effectLst/>
        </p:spPr>
        <p:txBody>
          <a:bodyPr tIns="0"/>
          <a:lstStyle>
            <a:lvl1pPr>
              <a:buNone/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:\Users\talthouse\Documents\TowLien\BeaconLogo.tiff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438400" cy="7881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4876800" y="152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0" dirty="0" smtClean="0">
                <a:latin typeface="Arial" pitchFamily="34" charset="0"/>
                <a:cs typeface="Arial" pitchFamily="34" charset="0"/>
              </a:rPr>
              <a:t>Booth 1032 in the Exhibit Hall</a:t>
            </a:r>
          </a:p>
          <a:p>
            <a:pPr algn="ctr"/>
            <a:r>
              <a:rPr lang="en-US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www.dispatchanywhere.com</a:t>
            </a:r>
          </a:p>
          <a:p>
            <a:pPr algn="ctr"/>
            <a:r>
              <a:rPr lang="en-US" baseline="0" dirty="0" smtClean="0">
                <a:latin typeface="Arial" pitchFamily="34" charset="0"/>
                <a:cs typeface="Arial" pitchFamily="34" charset="0"/>
              </a:rPr>
              <a:t>866-437-6653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183C3B8-C71E-4DCC-86FD-631B4741855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Tm="7000"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897188 w 21600"/>
              <a:gd name="T3" fmla="*/ 6015037 h 21600"/>
              <a:gd name="T4" fmla="*/ 0 w 21600"/>
              <a:gd name="T5" fmla="*/ 60150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A046B8-F6A6-4C93-A7C5-D6EE7336F4E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924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Tm="7000">
    <p:wipe/>
  </p:transition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patchanywhere.com/" TargetMode="External"/><Relationship Id="rId7" Type="http://schemas.openxmlformats.org/officeDocument/2006/relationships/image" Target="../media/image7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hyperlink" Target="http://www.facebook.com/photo.php?op=1&amp;view=global&amp;subj=173586369319886&amp;pid=31870746&amp;id=1362765912&amp;oid=173586369319886" TargetMode="External"/><Relationship Id="rId7" Type="http://schemas.openxmlformats.org/officeDocument/2006/relationships/hyperlink" Target="http://www.facebook.com/photo.php?op=1&amp;view=global&amp;subj=173586369319886&amp;pid=506234&amp;id=100000564983569&amp;oid=173586369319886" TargetMode="Externa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3.bin"/><Relationship Id="rId4" Type="http://schemas.openxmlformats.org/officeDocument/2006/relationships/hyperlink" Target="../Local%20Settings/Temporary%20Internet%20Files/OLK11B/75638_169527669742731_100000564983569_506232_1514698_n.jpg" TargetMode="Externa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838200"/>
            <a:ext cx="8991600" cy="8382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Beacon Software Company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talthouse\Documents\TowLien\BeaconLogo.tif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16" y="5562600"/>
            <a:ext cx="3394984" cy="1097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7150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hlinkClick r:id="rId3"/>
              </a:rPr>
              <a:t>www.dispatchanywhere.com</a:t>
            </a:r>
            <a:endParaRPr lang="en-US" b="1" dirty="0" smtClean="0">
              <a:latin typeface="Arial" pitchFamily="34" charset="0"/>
            </a:endParaRPr>
          </a:p>
          <a:p>
            <a:pPr algn="ctr"/>
            <a:r>
              <a:rPr lang="en-US" b="1" dirty="0" smtClean="0">
                <a:latin typeface="Arial" pitchFamily="34" charset="0"/>
              </a:rPr>
              <a:t>Booth 1032 in the Exhibit Hall</a:t>
            </a:r>
          </a:p>
          <a:p>
            <a:pPr algn="ctr"/>
            <a:r>
              <a:rPr lang="en-US" b="1" dirty="0" smtClean="0">
                <a:latin typeface="Arial" pitchFamily="34" charset="0"/>
              </a:rPr>
              <a:t>866-437-6653</a:t>
            </a:r>
            <a:endParaRPr lang="en-US" b="1" dirty="0">
              <a:latin typeface="Arial" pitchFamily="34" charset="0"/>
            </a:endParaRPr>
          </a:p>
        </p:txBody>
      </p:sp>
      <p:pic>
        <p:nvPicPr>
          <p:cNvPr id="5" name="Picture 4" descr="DispatchAnywhereLogo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300" y="1676400"/>
            <a:ext cx="7391400" cy="1196020"/>
          </a:xfrm>
          <a:prstGeom prst="rect">
            <a:avLst/>
          </a:prstGeom>
        </p:spPr>
      </p:pic>
      <p:pic>
        <p:nvPicPr>
          <p:cNvPr id="7" name="Picture 6" descr="TowMagicLogo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3124200"/>
            <a:ext cx="3124200" cy="703648"/>
          </a:xfrm>
          <a:prstGeom prst="rect">
            <a:avLst/>
          </a:prstGeom>
        </p:spPr>
      </p:pic>
      <p:pic>
        <p:nvPicPr>
          <p:cNvPr id="8" name="Picture 7" descr="TowSpecLogo.t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124200"/>
            <a:ext cx="3150090" cy="704088"/>
          </a:xfrm>
          <a:prstGeom prst="rect">
            <a:avLst/>
          </a:prstGeom>
        </p:spPr>
      </p:pic>
      <p:pic>
        <p:nvPicPr>
          <p:cNvPr id="9" name="Picture 8" descr="TowLienLogo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7678" y="4114800"/>
            <a:ext cx="516864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61926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1295400" y="6096000"/>
            <a:ext cx="6705600" cy="685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Dispatch Screen:  Calls are digitally received from AAA, </a:t>
            </a:r>
            <a:r>
              <a:rPr lang="en-US" dirty="0" err="1" smtClean="0"/>
              <a:t>Asurion</a:t>
            </a:r>
            <a:r>
              <a:rPr lang="en-US" dirty="0" smtClean="0"/>
              <a:t>, Cross Country, Allstate, Signature, </a:t>
            </a:r>
            <a:r>
              <a:rPr lang="en-US" dirty="0" err="1" smtClean="0"/>
              <a:t>Geico</a:t>
            </a:r>
            <a:r>
              <a:rPr lang="en-US" dirty="0" smtClean="0"/>
              <a:t>, NSD, NAC, Coach-Net, Quest, Road America, USAC and your Customers</a:t>
            </a:r>
            <a:endParaRPr lang="en-US" dirty="0"/>
          </a:p>
        </p:txBody>
      </p:sp>
      <p:pic>
        <p:nvPicPr>
          <p:cNvPr id="12" name="Content Placeholder 11" descr="Waiting screen with calls imported from Tow Magic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Call taking screen:  Automatic Pricing, CC Processing, VIN Validation and TowSpec Towing Instructions</a:t>
            </a:r>
            <a:endParaRPr lang="en-US" dirty="0"/>
          </a:p>
        </p:txBody>
      </p:sp>
      <p:pic>
        <p:nvPicPr>
          <p:cNvPr id="6" name="Content Placeholder 5" descr="Call Taking Screen Ready to be saved and dispatched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GPS Motorist Locator</a:t>
            </a:r>
          </a:p>
          <a:p>
            <a:r>
              <a:rPr lang="en-US" dirty="0" smtClean="0"/>
              <a:t>Instantly retrieve a caller’s GPS location from the phone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3" y="1040340"/>
            <a:ext cx="6688668" cy="506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03876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Built in Mileage Calculator</a:t>
            </a:r>
            <a:endParaRPr lang="en-US" dirty="0"/>
          </a:p>
        </p:txBody>
      </p:sp>
      <p:pic>
        <p:nvPicPr>
          <p:cNvPr id="6" name="Content Placeholder 5" descr="Call Taking - Mileage Calculatio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Integrated TowSpec Towing Instructions are just a click away</a:t>
            </a:r>
            <a:endParaRPr lang="en-US" dirty="0"/>
          </a:p>
        </p:txBody>
      </p:sp>
      <p:pic>
        <p:nvPicPr>
          <p:cNvPr id="4" name="Content Placeholder 3" descr="Tow Spec View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Main Dispatching Screen – status is </a:t>
            </a:r>
            <a:r>
              <a:rPr lang="en-US" b="1" dirty="0" smtClean="0"/>
              <a:t>automatically</a:t>
            </a:r>
            <a:r>
              <a:rPr lang="en-US" dirty="0" smtClean="0"/>
              <a:t> updated by driver via Pager, Cell Phone or in-vehicle MDT message</a:t>
            </a:r>
            <a:endParaRPr lang="en-US" dirty="0"/>
          </a:p>
        </p:txBody>
      </p:sp>
      <p:pic>
        <p:nvPicPr>
          <p:cNvPr id="6" name="Content Placeholder 5" descr="Assigned Call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1295400" y="6172200"/>
            <a:ext cx="6781800" cy="609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Dispatch Screen shown with Visual Dispatch and GPS integration</a:t>
            </a:r>
            <a:endParaRPr lang="en-US" dirty="0"/>
          </a:p>
        </p:txBody>
      </p:sp>
      <p:pic>
        <p:nvPicPr>
          <p:cNvPr id="5" name="Content Placeholder 4" descr="Visual Dispatch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447800"/>
            <a:ext cx="6705600" cy="41910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Mapping includes Bird’s Eye View  - see the truck parked at shop.</a:t>
            </a:r>
            <a:endParaRPr lang="en-US" dirty="0"/>
          </a:p>
        </p:txBody>
      </p:sp>
      <p:pic>
        <p:nvPicPr>
          <p:cNvPr id="4" name="Content Placeholder 3" descr="Birds Eye View of Truck at Shop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Integrated Driving Directions with Mileage calculations</a:t>
            </a:r>
            <a:endParaRPr lang="en-US" dirty="0"/>
          </a:p>
        </p:txBody>
      </p:sp>
      <p:pic>
        <p:nvPicPr>
          <p:cNvPr id="4" name="Content Placeholder 3" descr="Driving directions - Page 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Calls are sent to Finished after clear time is received from a driver’s </a:t>
            </a:r>
            <a:r>
              <a:rPr lang="en-US" b="1" dirty="0" smtClean="0"/>
              <a:t>mobile device </a:t>
            </a:r>
            <a:r>
              <a:rPr lang="en-US" dirty="0" smtClean="0"/>
              <a:t>– pager, cell phone, or in-vehicle MDT  </a:t>
            </a:r>
            <a:endParaRPr lang="en-US" dirty="0"/>
          </a:p>
        </p:txBody>
      </p:sp>
      <p:pic>
        <p:nvPicPr>
          <p:cNvPr id="7" name="Content Placeholder 6" descr="Finished Call Screen Showing Call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New for Tow Expo 2010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00200"/>
            <a:ext cx="4286250" cy="4099891"/>
          </a:xfrm>
        </p:spPr>
      </p:pic>
    </p:spTree>
    <p:extLst>
      <p:ext uri="{BB962C8B-B14F-4D97-AF65-F5344CB8AC3E}">
        <p14:creationId xmlns:p14="http://schemas.microsoft.com/office/powerpoint/2010/main" val="2693426016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You may right-click to take a credit card payment at anytime.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7559042" cy="4724400"/>
          </a:xfrm>
        </p:spPr>
      </p:pic>
    </p:spTree>
    <p:extLst>
      <p:ext uri="{BB962C8B-B14F-4D97-AF65-F5344CB8AC3E}">
        <p14:creationId xmlns:p14="http://schemas.microsoft.com/office/powerpoint/2010/main" val="3237962632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Complete Impound Lot Management</a:t>
            </a:r>
            <a:endParaRPr lang="en-US" dirty="0"/>
          </a:p>
        </p:txBody>
      </p:sp>
      <p:pic>
        <p:nvPicPr>
          <p:cNvPr id="5" name="Content Placeholder 4" descr="Impound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Integrated Storage Calculator configurable by account</a:t>
            </a:r>
            <a:endParaRPr lang="en-US" dirty="0"/>
          </a:p>
        </p:txBody>
      </p:sp>
      <p:pic>
        <p:nvPicPr>
          <p:cNvPr id="4" name="Content Placeholder 3" descr="Storage Calculatio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Easy vehicle release or estimate is available on a right-mouse click from the impound screen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315200" cy="4571999"/>
          </a:xfrm>
        </p:spPr>
      </p:pic>
    </p:spTree>
    <p:extLst>
      <p:ext uri="{BB962C8B-B14F-4D97-AF65-F5344CB8AC3E}">
        <p14:creationId xmlns:p14="http://schemas.microsoft.com/office/powerpoint/2010/main" val="893510741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Built-in Lien Letters for many states </a:t>
            </a:r>
          </a:p>
          <a:p>
            <a:r>
              <a:rPr lang="en-US" dirty="0" smtClean="0"/>
              <a:t>(FL, TX, MD, VA should use Towlien.com)</a:t>
            </a:r>
            <a:endParaRPr lang="en-US" dirty="0"/>
          </a:p>
        </p:txBody>
      </p:sp>
      <p:pic>
        <p:nvPicPr>
          <p:cNvPr id="4" name="Content Placeholder 3" descr="Lien Tab - All States on Call entry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You can track cars for Auction</a:t>
            </a:r>
            <a:endParaRPr lang="en-US" dirty="0"/>
          </a:p>
        </p:txBody>
      </p:sp>
      <p:pic>
        <p:nvPicPr>
          <p:cNvPr id="4" name="Content Placeholder 3" descr="Auction Tab on Call Taking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Impound Inventory Report</a:t>
            </a:r>
            <a:endParaRPr lang="en-US" dirty="0"/>
          </a:p>
        </p:txBody>
      </p:sp>
      <p:pic>
        <p:nvPicPr>
          <p:cNvPr id="4" name="Content Placeholder 3" descr="Impound Inventory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Impound Release Report</a:t>
            </a:r>
            <a:endParaRPr lang="en-US" dirty="0"/>
          </a:p>
        </p:txBody>
      </p:sp>
      <p:pic>
        <p:nvPicPr>
          <p:cNvPr id="4" name="Content Placeholder 3" descr="Impound Release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Complete built-in Accounts Receivable or Export invoices to </a:t>
            </a:r>
            <a:r>
              <a:rPr lang="en-US" b="1" dirty="0" smtClean="0"/>
              <a:t>QuickBooks</a:t>
            </a:r>
            <a:endParaRPr lang="en-US" b="1" dirty="0"/>
          </a:p>
        </p:txBody>
      </p:sp>
      <p:pic>
        <p:nvPicPr>
          <p:cNvPr id="4" name="Content Placeholder 3" descr="Account Listing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Account Configuration Screen</a:t>
            </a:r>
            <a:endParaRPr lang="en-US" dirty="0"/>
          </a:p>
        </p:txBody>
      </p:sp>
      <p:pic>
        <p:nvPicPr>
          <p:cNvPr id="4" name="Content Placeholder 3" descr="Account General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Starting at $25/month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6"/>
          <a:stretch/>
        </p:blipFill>
        <p:spPr bwMode="auto">
          <a:xfrm>
            <a:off x="914400" y="1945257"/>
            <a:ext cx="733998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Ability to set Credit Limits by account</a:t>
            </a:r>
            <a:endParaRPr lang="en-US" dirty="0"/>
          </a:p>
        </p:txBody>
      </p:sp>
      <p:pic>
        <p:nvPicPr>
          <p:cNvPr id="4" name="Content Placeholder 3" descr="Account Billing Data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Complete pricing setup by account, so all calls will be automatically priced correctly.</a:t>
            </a:r>
            <a:endParaRPr lang="en-US" dirty="0"/>
          </a:p>
        </p:txBody>
      </p:sp>
      <p:pic>
        <p:nvPicPr>
          <p:cNvPr id="4" name="Content Placeholder 3" descr="Account Pricing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Verification of call charges is part of the complete integrated Accounts Receivable </a:t>
            </a:r>
            <a:endParaRPr lang="en-US" dirty="0"/>
          </a:p>
        </p:txBody>
      </p:sp>
      <p:pic>
        <p:nvPicPr>
          <p:cNvPr id="4" name="Content Placeholder 3" descr="Post Finished Call Screen showing calls that can and cannot be posted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1295400" y="6096000"/>
            <a:ext cx="6705600" cy="685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Automated Motor club Billing for Cross Country, USAC, </a:t>
            </a:r>
            <a:r>
              <a:rPr lang="en-US" dirty="0" err="1" smtClean="0"/>
              <a:t>Geico</a:t>
            </a:r>
            <a:r>
              <a:rPr lang="en-US" dirty="0" smtClean="0"/>
              <a:t>, Signature, </a:t>
            </a:r>
            <a:r>
              <a:rPr lang="en-US" dirty="0" err="1" smtClean="0"/>
              <a:t>Asurion</a:t>
            </a:r>
            <a:r>
              <a:rPr lang="en-US" dirty="0" smtClean="0"/>
              <a:t>, Allstate, Quest, Coach-Net, Road America – </a:t>
            </a:r>
            <a:r>
              <a:rPr lang="en-US" b="1" dirty="0" smtClean="0"/>
              <a:t>NO NEED for </a:t>
            </a:r>
            <a:r>
              <a:rPr lang="en-US" b="1" dirty="0" err="1" smtClean="0"/>
              <a:t>Argosi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Motor Club Billing Page - Ready to submi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Calls successfully submitted to Cross Country – </a:t>
            </a:r>
            <a:r>
              <a:rPr lang="en-US" dirty="0" err="1" smtClean="0"/>
              <a:t>Argosi</a:t>
            </a:r>
            <a:r>
              <a:rPr lang="en-US" dirty="0" smtClean="0"/>
              <a:t>.</a:t>
            </a:r>
          </a:p>
          <a:p>
            <a:r>
              <a:rPr lang="en-US" i="1" dirty="0" smtClean="0"/>
              <a:t>This process took less than 2 minutes for all calls shown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Motor club Billing Page with submitted invoice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If there is missing or incorrect information for a call, the Motor Club Billing system will prompt the user to correct the call</a:t>
            </a:r>
            <a:endParaRPr lang="en-US" dirty="0"/>
          </a:p>
        </p:txBody>
      </p:sp>
      <p:pic>
        <p:nvPicPr>
          <p:cNvPr id="4" name="Content Placeholder 3" descr="Edit Screen - Motor Club Billing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You may use this report for Allstate and others that do not have an online billing site so Dispatch Anywhere can do it automatically.</a:t>
            </a:r>
            <a:endParaRPr lang="en-US" dirty="0"/>
          </a:p>
        </p:txBody>
      </p:sp>
      <p:pic>
        <p:nvPicPr>
          <p:cNvPr id="4" name="Content Placeholder 3" descr="Motor Club Billing Report with Detail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990600"/>
            <a:ext cx="6705599" cy="5042195"/>
          </a:xfrm>
        </p:spPr>
      </p:pic>
      <p:sp>
        <p:nvSpPr>
          <p:cNvPr id="5" name="TextBox 4"/>
          <p:cNvSpPr txBox="1"/>
          <p:nvPr/>
        </p:nvSpPr>
        <p:spPr>
          <a:xfrm>
            <a:off x="1905000" y="2819400"/>
            <a:ext cx="1981200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Towing and Recovery, Inc.</a:t>
            </a:r>
            <a:endParaRPr lang="en-US" sz="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2133600"/>
            <a:ext cx="1676400" cy="1846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Bob’s Towing and Recovery, Inc.</a:t>
            </a:r>
            <a:endParaRPr lang="en-US" sz="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Many built-in selectable Invoice Styles by account</a:t>
            </a:r>
            <a:endParaRPr lang="en-US" dirty="0"/>
          </a:p>
        </p:txBody>
      </p:sp>
      <p:pic>
        <p:nvPicPr>
          <p:cNvPr id="4" name="Content Placeholder 3" descr="Invoice - Page 3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990600"/>
            <a:ext cx="6705599" cy="5042195"/>
          </a:xfrm>
        </p:spPr>
      </p:pic>
      <p:sp>
        <p:nvSpPr>
          <p:cNvPr id="6" name="TextBox 5"/>
          <p:cNvSpPr txBox="1"/>
          <p:nvPr/>
        </p:nvSpPr>
        <p:spPr>
          <a:xfrm>
            <a:off x="2286000" y="2286000"/>
            <a:ext cx="18288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Bob’s Towing and Recovery, Inc.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Many built-in selectable Invoice Styles by account</a:t>
            </a:r>
          </a:p>
        </p:txBody>
      </p:sp>
      <p:pic>
        <p:nvPicPr>
          <p:cNvPr id="4" name="Content Placeholder 3" descr="Invoice - Page 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  <p:sp>
        <p:nvSpPr>
          <p:cNvPr id="5" name="TextBox 4"/>
          <p:cNvSpPr txBox="1"/>
          <p:nvPr/>
        </p:nvSpPr>
        <p:spPr>
          <a:xfrm>
            <a:off x="2590800" y="2329934"/>
            <a:ext cx="1828800" cy="1846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Towing and Recovery, Inc.</a:t>
            </a:r>
            <a:endParaRPr lang="en-US" sz="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selectable built-in statement styles by account</a:t>
            </a:r>
            <a:endParaRPr lang="en-US" dirty="0"/>
          </a:p>
        </p:txBody>
      </p:sp>
      <p:pic>
        <p:nvPicPr>
          <p:cNvPr id="4" name="Content Placeholder 3" descr="Statement - Page 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  <p:sp>
        <p:nvSpPr>
          <p:cNvPr id="6" name="TextBox 5"/>
          <p:cNvSpPr txBox="1"/>
          <p:nvPr/>
        </p:nvSpPr>
        <p:spPr>
          <a:xfrm>
            <a:off x="2057400" y="3442156"/>
            <a:ext cx="11430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Supply Co.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2438400"/>
            <a:ext cx="18288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Towing and Recovery, Inc.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Incoming TowMagic Digital calls slide up from the bottom of the screen</a:t>
            </a:r>
            <a:endParaRPr lang="en-US" dirty="0"/>
          </a:p>
        </p:txBody>
      </p:sp>
      <p:pic>
        <p:nvPicPr>
          <p:cNvPr id="4" name="Content Placeholder 3" descr="new_job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17780" y="990600"/>
            <a:ext cx="5460839" cy="5105400"/>
          </a:xfrm>
        </p:spPr>
      </p:pic>
      <p:pic>
        <p:nvPicPr>
          <p:cNvPr id="5" name="Picture 4" descr="toaster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4724400"/>
            <a:ext cx="1857634" cy="1143160"/>
          </a:xfrm>
          <a:prstGeom prst="rect">
            <a:avLst/>
          </a:prstGeo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Record checks received using the Enter Payment Screen</a:t>
            </a:r>
            <a:endParaRPr lang="en-US" dirty="0"/>
          </a:p>
        </p:txBody>
      </p:sp>
      <p:pic>
        <p:nvPicPr>
          <p:cNvPr id="4" name="Content Placeholder 3" descr="Entering Payment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Track daily deposits</a:t>
            </a:r>
            <a:endParaRPr lang="en-US" dirty="0"/>
          </a:p>
        </p:txBody>
      </p:sp>
      <p:pic>
        <p:nvPicPr>
          <p:cNvPr id="4" name="Content Placeholder 3" descr="Deposit Detail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Complete automatic commission calculation and reporting.</a:t>
            </a:r>
            <a:endParaRPr lang="en-US" dirty="0"/>
          </a:p>
        </p:txBody>
      </p:sp>
      <p:pic>
        <p:nvPicPr>
          <p:cNvPr id="4" name="Content Placeholder 3" descr="Posting Commission with Pay Dat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Commission Report by Percentage</a:t>
            </a:r>
            <a:endParaRPr lang="en-US" dirty="0"/>
          </a:p>
        </p:txBody>
      </p:sp>
      <p:pic>
        <p:nvPicPr>
          <p:cNvPr id="4" name="Content Placeholder 3" descr="Commission Report by Percentag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Commission Summary report</a:t>
            </a:r>
            <a:endParaRPr lang="en-US" dirty="0"/>
          </a:p>
        </p:txBody>
      </p:sp>
      <p:pic>
        <p:nvPicPr>
          <p:cNvPr id="4" name="Content Placeholder 3" descr="Commission Summary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Over 100 Reports to help manage your company</a:t>
            </a:r>
            <a:endParaRPr lang="en-US" dirty="0"/>
          </a:p>
        </p:txBody>
      </p:sp>
      <p:pic>
        <p:nvPicPr>
          <p:cNvPr id="4" name="Content Placeholder 3" descr="Dispatch Reports Page 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Driver Daily Check-in report to insure drivers turn in all money and paperwork.</a:t>
            </a:r>
            <a:endParaRPr lang="en-US" dirty="0"/>
          </a:p>
        </p:txBody>
      </p:sp>
      <p:pic>
        <p:nvPicPr>
          <p:cNvPr id="4" name="Content Placeholder 3" descr="Driver Check-In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Driver Performance Reports</a:t>
            </a:r>
            <a:endParaRPr lang="en-US" dirty="0"/>
          </a:p>
        </p:txBody>
      </p:sp>
      <p:pic>
        <p:nvPicPr>
          <p:cNvPr id="4" name="Content Placeholder 3" descr="Finished Call Report by Driver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Summary of Calls for a given date range</a:t>
            </a:r>
            <a:endParaRPr lang="en-US" dirty="0"/>
          </a:p>
        </p:txBody>
      </p:sp>
      <p:pic>
        <p:nvPicPr>
          <p:cNvPr id="4" name="Content Placeholder 3" descr="Call Summary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Accounts Receivable Aging Report</a:t>
            </a:r>
            <a:endParaRPr lang="en-US" dirty="0"/>
          </a:p>
        </p:txBody>
      </p:sp>
      <p:pic>
        <p:nvPicPr>
          <p:cNvPr id="4" name="Content Placeholder 3" descr="Accounts Receivable Aging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Click Accept job – input ETA and let system calculate mileages</a:t>
            </a:r>
            <a:endParaRPr lang="en-US" dirty="0"/>
          </a:p>
        </p:txBody>
      </p:sp>
      <p:pic>
        <p:nvPicPr>
          <p:cNvPr id="4" name="Content Placeholder 3" descr="accept_job_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33475" y="1371600"/>
            <a:ext cx="3667125" cy="3219450"/>
          </a:xfrm>
        </p:spPr>
      </p:pic>
      <p:pic>
        <p:nvPicPr>
          <p:cNvPr id="5" name="Picture 4" descr="accept_job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438400"/>
            <a:ext cx="3667125" cy="3219450"/>
          </a:xfrm>
          <a:prstGeom prst="rect">
            <a:avLst/>
          </a:prstGeo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Sales by Driver Report</a:t>
            </a:r>
            <a:endParaRPr lang="en-US" dirty="0"/>
          </a:p>
        </p:txBody>
      </p:sp>
      <p:pic>
        <p:nvPicPr>
          <p:cNvPr id="4" name="Content Placeholder 3" descr="Sales by Driver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599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Sales by Truck</a:t>
            </a:r>
            <a:endParaRPr lang="en-US" dirty="0"/>
          </a:p>
        </p:txBody>
      </p:sp>
      <p:pic>
        <p:nvPicPr>
          <p:cNvPr id="4" name="Content Placeholder 3" descr="Sales by Vehic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599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Sales by Account</a:t>
            </a:r>
            <a:endParaRPr lang="en-US" dirty="0"/>
          </a:p>
        </p:txBody>
      </p:sp>
      <p:pic>
        <p:nvPicPr>
          <p:cNvPr id="4" name="Content Placeholder 3" descr="Sales by Account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599" cy="5042195"/>
          </a:xfrm>
        </p:spPr>
      </p:pic>
      <p:sp>
        <p:nvSpPr>
          <p:cNvPr id="5" name="TextBox 4"/>
          <p:cNvSpPr txBox="1"/>
          <p:nvPr/>
        </p:nvSpPr>
        <p:spPr>
          <a:xfrm>
            <a:off x="4572000" y="2209800"/>
            <a:ext cx="19812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Towing and Recovery, Inc.</a:t>
            </a:r>
            <a:endParaRPr lang="en-US" sz="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2971800"/>
            <a:ext cx="1828800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Bob’s Towing and Recovery, Inc.</a:t>
            </a:r>
            <a:endParaRPr lang="en-US" sz="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Dispatch Anywhere is completely customizable so it can adapt to YOUR way of doing business – instead of you adapting to ours.</a:t>
            </a:r>
            <a:endParaRPr lang="en-US" dirty="0"/>
          </a:p>
        </p:txBody>
      </p:sp>
      <p:pic>
        <p:nvPicPr>
          <p:cNvPr id="4" name="Content Placeholder 3" descr="Company Management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Advanced pricing templates to allow you to change prices for multiple accounts from a single screen.</a:t>
            </a:r>
            <a:endParaRPr lang="en-US" dirty="0"/>
          </a:p>
        </p:txBody>
      </p:sp>
      <p:pic>
        <p:nvPicPr>
          <p:cNvPr id="4" name="Content Placeholder 3" descr="Pricing Template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Pricing can be set by day of week and/or time of day</a:t>
            </a:r>
            <a:endParaRPr lang="en-US" dirty="0"/>
          </a:p>
        </p:txBody>
      </p:sp>
      <p:pic>
        <p:nvPicPr>
          <p:cNvPr id="4" name="Content Placeholder 3" descr="Time Templat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You can also specify pricing by user-defined zones</a:t>
            </a:r>
            <a:endParaRPr lang="en-US" dirty="0"/>
          </a:p>
        </p:txBody>
      </p:sp>
      <p:pic>
        <p:nvPicPr>
          <p:cNvPr id="4" name="Content Placeholder 3" descr="Zone Template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Any service can be defined for your business</a:t>
            </a:r>
            <a:endParaRPr lang="en-US" dirty="0"/>
          </a:p>
        </p:txBody>
      </p:sp>
      <p:pic>
        <p:nvPicPr>
          <p:cNvPr id="4" name="Content Placeholder 3" descr="Service Screen - Page 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599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GPS Integration with :  </a:t>
            </a:r>
            <a:r>
              <a:rPr lang="en-US" dirty="0" err="1" smtClean="0"/>
              <a:t>TomTom</a:t>
            </a:r>
            <a:r>
              <a:rPr lang="en-US" dirty="0" smtClean="0"/>
              <a:t>, </a:t>
            </a:r>
            <a:r>
              <a:rPr lang="en-US" dirty="0" err="1" smtClean="0"/>
              <a:t>VehiclePath</a:t>
            </a:r>
            <a:r>
              <a:rPr lang="en-US" dirty="0" smtClean="0"/>
              <a:t>, </a:t>
            </a:r>
            <a:r>
              <a:rPr lang="en-US" dirty="0" err="1" smtClean="0"/>
              <a:t>iTRAK</a:t>
            </a:r>
            <a:r>
              <a:rPr lang="en-US" dirty="0" smtClean="0"/>
              <a:t>, </a:t>
            </a:r>
            <a:r>
              <a:rPr lang="en-US" dirty="0" err="1" smtClean="0"/>
              <a:t>teletrac</a:t>
            </a:r>
            <a:r>
              <a:rPr lang="en-US" dirty="0" smtClean="0"/>
              <a:t>, </a:t>
            </a:r>
            <a:r>
              <a:rPr lang="en-US" dirty="0" err="1" smtClean="0"/>
              <a:t>AVLocate</a:t>
            </a:r>
            <a:r>
              <a:rPr lang="en-US" dirty="0" smtClean="0"/>
              <a:t>, </a:t>
            </a:r>
            <a:r>
              <a:rPr lang="en-US" dirty="0" err="1" smtClean="0"/>
              <a:t>DriveOk</a:t>
            </a:r>
            <a:r>
              <a:rPr lang="en-US" dirty="0" smtClean="0"/>
              <a:t>, Jett-Track, </a:t>
            </a:r>
            <a:r>
              <a:rPr lang="en-US" dirty="0" err="1" smtClean="0"/>
              <a:t>DriverLocate</a:t>
            </a:r>
            <a:r>
              <a:rPr lang="en-US" dirty="0" smtClean="0"/>
              <a:t>, </a:t>
            </a:r>
            <a:r>
              <a:rPr lang="en-US" dirty="0" err="1" smtClean="0"/>
              <a:t>StreetEagle</a:t>
            </a:r>
            <a:r>
              <a:rPr lang="en-US" dirty="0" smtClean="0"/>
              <a:t>, C3 and others</a:t>
            </a:r>
            <a:endParaRPr lang="en-US" dirty="0"/>
          </a:p>
        </p:txBody>
      </p:sp>
      <p:pic>
        <p:nvPicPr>
          <p:cNvPr id="4" name="Content Placeholder 3" descr="Visual Dispatch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TowMagic</a:t>
            </a:r>
            <a:r>
              <a:rPr lang="en-US" dirty="0" smtClean="0"/>
              <a:t> digitally receives calls from AAA, Cross Country, Allstate, Signature, </a:t>
            </a:r>
            <a:r>
              <a:rPr lang="en-US" dirty="0" err="1" smtClean="0"/>
              <a:t>Geico</a:t>
            </a:r>
            <a:r>
              <a:rPr lang="en-US" dirty="0" smtClean="0"/>
              <a:t>, NSD, USAC and others</a:t>
            </a:r>
            <a:endParaRPr lang="en-US" dirty="0"/>
          </a:p>
        </p:txBody>
      </p:sp>
      <p:pic>
        <p:nvPicPr>
          <p:cNvPr id="4" name="Content Placeholder 3" descr="Tow Magic Job Screen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</a:p>
        </p:txBody>
      </p:sp>
      <p:pic>
        <p:nvPicPr>
          <p:cNvPr id="4" name="Content Placeholder 3" descr="Slide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5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76200" y="1752600"/>
            <a:ext cx="89916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Automated Lien Processing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072951" cy="2514600"/>
          </a:xfrm>
          <a:prstGeom prst="rect">
            <a:avLst/>
          </a:prstGeom>
          <a:effectLst/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No contract required – pay as you go</a:t>
            </a:r>
          </a:p>
          <a:p>
            <a:r>
              <a:rPr lang="en-US" dirty="0" smtClean="0"/>
              <a:t>(not yet available for all states)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8" b="36650"/>
          <a:stretch/>
        </p:blipFill>
        <p:spPr>
          <a:xfrm>
            <a:off x="1524000" y="1828800"/>
            <a:ext cx="6329104" cy="3657600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4000"/>
            <a:ext cx="2743200" cy="4572000"/>
          </a:xfrm>
        </p:spPr>
        <p:txBody>
          <a:bodyPr/>
          <a:lstStyle/>
          <a:p>
            <a:r>
              <a:rPr lang="en-US" dirty="0" smtClean="0"/>
              <a:t>Using a 3</a:t>
            </a:r>
            <a:r>
              <a:rPr lang="en-US" baseline="30000" dirty="0" smtClean="0"/>
              <a:t>rd</a:t>
            </a:r>
            <a:r>
              <a:rPr lang="en-US" dirty="0" smtClean="0"/>
              <a:t> party lien processor will automate and simplify the entire lien process.</a:t>
            </a:r>
          </a:p>
          <a:p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850298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Most recent calls are at a glance when your first log into the system.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249608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3 types of searches are supported:  VIN, Plate and Title number.   </a:t>
            </a:r>
          </a:p>
          <a:p>
            <a:endParaRPr lang="en-US" dirty="0" smtClean="0"/>
          </a:p>
          <a:p>
            <a:r>
              <a:rPr lang="en-US" dirty="0" smtClean="0"/>
              <a:t>You may also input vehicle information manually from an out of state vehicle – no cost for this.</a:t>
            </a:r>
          </a:p>
          <a:p>
            <a:endParaRPr lang="en-US" dirty="0" smtClean="0"/>
          </a:p>
          <a:p>
            <a:r>
              <a:rPr lang="en-US" dirty="0" smtClean="0"/>
              <a:t>All charges are displayed next to the field, so you always know the charge before you perform a service.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370232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Job Information for a TowMagic call is displayed  –  then it is transferred automatically to Dispatch Anywhere to be sent to a driver via a text message</a:t>
            </a:r>
            <a:endParaRPr lang="en-US" dirty="0"/>
          </a:p>
        </p:txBody>
      </p:sp>
      <p:pic>
        <p:nvPicPr>
          <p:cNvPr id="4" name="Content Placeholder 3" descr="Tow Magic Finished Call Screen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A  complete list of all vehicles in storage is available. </a:t>
            </a:r>
          </a:p>
          <a:p>
            <a:endParaRPr lang="en-US" dirty="0"/>
          </a:p>
          <a:p>
            <a:r>
              <a:rPr lang="en-US" dirty="0" smtClean="0"/>
              <a:t>You have the option to show all vehicles in storage or only vehicles that have pending/expired tasks.</a:t>
            </a:r>
            <a:endParaRPr lang="en-US" dirty="0"/>
          </a:p>
        </p:txBody>
      </p:sp>
      <p:pic>
        <p:nvPicPr>
          <p:cNvPr id="1033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7"/>
            <a:ext cx="594044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23563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You may view vehicle details by simply clicking on the vehicle.   </a:t>
            </a:r>
          </a:p>
          <a:p>
            <a:endParaRPr lang="en-US" dirty="0" smtClean="0"/>
          </a:p>
          <a:p>
            <a:r>
              <a:rPr lang="en-US" dirty="0" smtClean="0"/>
              <a:t>You are able to quickly see what has already been done or needs to be done on this vehicle.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594044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115843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Vehicle Details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594044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658610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Notice of Lien Report that has already been sent.</a:t>
            </a:r>
          </a:p>
          <a:p>
            <a:endParaRPr lang="en-US" dirty="0"/>
          </a:p>
          <a:p>
            <a:r>
              <a:rPr lang="en-US" dirty="0" smtClean="0"/>
              <a:t>You may print this report as many times as you like.   </a:t>
            </a:r>
          </a:p>
          <a:p>
            <a:endParaRPr lang="en-US" dirty="0"/>
          </a:p>
          <a:p>
            <a:r>
              <a:rPr lang="en-US" dirty="0" smtClean="0"/>
              <a:t>We do not charge for printing.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594044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008985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You may also print your newspaper ad.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594044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935654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A listing of all transactions is available.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594044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42924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Vehicle details may also be printed.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8448"/>
            <a:ext cx="5943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323505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Additional forms may be printed for no extra charge.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455081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Multiple owners are not a problem for the system.   A lien letter will be created for each owner.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980832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Electronic tracking information is available.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757401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Dispatch Anywhere starts at $199 setup and $50/mo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9" b="36472"/>
          <a:stretch/>
        </p:blipFill>
        <p:spPr bwMode="auto">
          <a:xfrm>
            <a:off x="1371600" y="2286000"/>
            <a:ext cx="6322213" cy="27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4000"/>
            <a:ext cx="2743200" cy="4572000"/>
          </a:xfrm>
        </p:spPr>
        <p:txBody>
          <a:bodyPr/>
          <a:lstStyle/>
          <a:p>
            <a:r>
              <a:rPr lang="en-US" dirty="0" smtClean="0"/>
              <a:t>Delivery Confirmation may be printed individually or as part of the DMV packet.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858362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Vehicle history may be searched at anytime.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Search by almost anything:  VIN (full or partial), Color, Make, Model, date range, etc.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576747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Many configuration settings are available, such as multiple company locations, multiple user logins, etc.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160401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Configure your profile to set default values used by TowLien.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5400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2990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You may also search the transaction history at any time.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522753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C9485-A990-42B7-BE78-F5117B66FB30}" type="slidenum">
              <a:rPr lang="en-US">
                <a:solidFill>
                  <a:srgbClr val="FFFFFF"/>
                </a:solidFill>
              </a:rPr>
              <a:pPr>
                <a:defRPr/>
              </a:pPr>
              <a:t>85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457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81000" y="228600"/>
            <a:ext cx="8304213" cy="2590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Towing and Recovery Professionals of Maryland</a:t>
            </a:r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048000"/>
            <a:ext cx="5638800" cy="32004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8" charset="0"/>
              </a:rPr>
              <a:t>Your Statewide Towing Association</a:t>
            </a:r>
          </a:p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94164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3C899-BD13-448F-A290-7165971B8FEE}" type="slidenum">
              <a:rPr lang="en-US">
                <a:solidFill>
                  <a:srgbClr val="FFFFFF"/>
                </a:solidFill>
              </a:rPr>
              <a:pPr>
                <a:defRPr/>
              </a:pPr>
              <a:t>86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763000" cy="62484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8" name="Picture 8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914400"/>
            <a:ext cx="3797300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813542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37BE82-7182-48FC-BA17-33E904BA31BE}" type="slidenum">
              <a:rPr lang="en-US">
                <a:solidFill>
                  <a:srgbClr val="FFFFFF"/>
                </a:solidFill>
              </a:rPr>
              <a:pPr>
                <a:defRPr/>
              </a:pPr>
              <a:t>87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458200" cy="3352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Join Today and Start Receiving Discounts </a:t>
            </a:r>
            <a:b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endParaRPr lang="en-US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5029371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DDEC3-366E-4DDE-AC37-BBA61CBB447E}" type="slidenum">
              <a:rPr lang="en-US">
                <a:solidFill>
                  <a:srgbClr val="FFFFFF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37973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460919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52387-A618-49EA-9929-D2A48DEC47D5}" type="slidenum">
              <a:rPr lang="en-US">
                <a:solidFill>
                  <a:srgbClr val="FFFFFF"/>
                </a:solidFill>
              </a:rPr>
              <a:pPr>
                <a:defRPr/>
              </a:pPr>
              <a:t>89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400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Stay informed of all current State regulations</a:t>
            </a:r>
            <a:b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endParaRPr lang="en-US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17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9200951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Dispatch Anywhere - Login Screen</a:t>
            </a:r>
            <a:endParaRPr lang="en-US" dirty="0"/>
          </a:p>
        </p:txBody>
      </p:sp>
      <p:pic>
        <p:nvPicPr>
          <p:cNvPr id="4" name="Content Placeholder 3" descr="Dispatch Anywhere Welcome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09300" y="1428454"/>
            <a:ext cx="6077799" cy="4229691"/>
          </a:xfrm>
        </p:spPr>
      </p:pic>
    </p:spTree>
  </p:cSld>
  <p:clrMapOvr>
    <a:masterClrMapping/>
  </p:clrMapOvr>
  <p:transition advTm="7000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A6EDA8-DE4A-4F53-B507-46732986EED2}" type="slidenum">
              <a:rPr lang="en-US">
                <a:solidFill>
                  <a:srgbClr val="FFFFFF"/>
                </a:solidFill>
              </a:rPr>
              <a:pPr>
                <a:defRPr/>
              </a:pPr>
              <a:t>90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09600"/>
            <a:ext cx="8610600" cy="518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T.R.P.M.</a:t>
            </a:r>
            <a:b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Provides Training Classes for your Drivers and Managers</a:t>
            </a:r>
            <a:r>
              <a:rPr lang="en-US" smtClean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6203310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18C1-7A3A-4E3F-94CD-92623AE7641E}" type="slidenum">
              <a:rPr lang="en-US">
                <a:solidFill>
                  <a:srgbClr val="FFFFFF"/>
                </a:solidFill>
              </a:rPr>
              <a:pPr>
                <a:defRPr/>
              </a:pPr>
              <a:t>91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37973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892350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074A8-3A86-438E-AD2F-1CC804B8FDD8}" type="slidenum">
              <a:rPr lang="en-US">
                <a:solidFill>
                  <a:srgbClr val="FFFFFF"/>
                </a:solidFill>
              </a:rPr>
              <a:pPr>
                <a:defRPr/>
              </a:pPr>
              <a:t>92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8534400" cy="472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Get Your National Driver Certification Through T.R.P.M. </a:t>
            </a:r>
          </a:p>
        </p:txBody>
      </p:sp>
    </p:spTree>
    <p:extLst>
      <p:ext uri="{BB962C8B-B14F-4D97-AF65-F5344CB8AC3E}">
        <p14:creationId xmlns:p14="http://schemas.microsoft.com/office/powerpoint/2010/main" val="272259047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5D5ECE-4523-4035-A796-DC30108572B9}" type="slidenum">
              <a:rPr lang="en-US">
                <a:solidFill>
                  <a:srgbClr val="FFFFFF"/>
                </a:solidFill>
              </a:rPr>
              <a:pPr>
                <a:defRPr/>
              </a:pPr>
              <a:t>93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315200" cy="2667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Get a Gold Level Membership to TOWPARTNERS</a:t>
            </a:r>
          </a:p>
        </p:txBody>
      </p:sp>
      <p:sp>
        <p:nvSpPr>
          <p:cNvPr id="1126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19400" y="2895600"/>
            <a:ext cx="6096000" cy="32004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Save </a:t>
            </a:r>
            <a:r>
              <a:rPr lang="en-US" b="1" smtClean="0">
                <a:latin typeface="Times New Roman" pitchFamily="18" charset="0"/>
              </a:rPr>
              <a:t>18%</a:t>
            </a:r>
            <a:r>
              <a:rPr lang="en-US" smtClean="0">
                <a:latin typeface="Times New Roman" pitchFamily="18" charset="0"/>
              </a:rPr>
              <a:t> on your Nextel bills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Save on Tires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33712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B238E-AA9C-4416-9E4E-88680E80A756}" type="slidenum">
              <a:rPr lang="en-US">
                <a:solidFill>
                  <a:srgbClr val="FFFFFF"/>
                </a:solidFill>
              </a:rPr>
              <a:pPr>
                <a:defRPr/>
              </a:pPr>
              <a:t>94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37973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056255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6D940-4302-46E2-AB30-E14CC7E6B29C}" type="slidenum">
              <a:rPr lang="en-US">
                <a:solidFill>
                  <a:srgbClr val="FFFFFF"/>
                </a:solidFill>
              </a:rPr>
              <a:pPr>
                <a:defRPr/>
              </a:pPr>
              <a:t>95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7696200" cy="1828800"/>
          </a:xfrm>
        </p:spPr>
        <p:txBody>
          <a:bodyPr/>
          <a:lstStyle/>
          <a:p>
            <a:pPr algn="ctr" eaLnBrk="1" hangingPunct="1"/>
            <a:r>
              <a:rPr lang="en-US" b="0" smtClean="0">
                <a:latin typeface="Times New Roman" pitchFamily="18" charset="0"/>
              </a:rPr>
              <a:t>In Memory of Joan M. Hurley 8-31-1932---10-23-2010</a:t>
            </a:r>
            <a:br>
              <a:rPr lang="en-US" b="0" smtClean="0">
                <a:latin typeface="Times New Roman" pitchFamily="18" charset="0"/>
              </a:rPr>
            </a:br>
            <a:endParaRPr lang="en-US" b="0" smtClean="0">
              <a:latin typeface="Times New Roman" pitchFamily="18" charset="0"/>
            </a:endParaRPr>
          </a:p>
        </p:txBody>
      </p:sp>
      <p:graphicFrame>
        <p:nvGraphicFramePr>
          <p:cNvPr id="13316" name="Object 3"/>
          <p:cNvGraphicFramePr>
            <a:graphicFrameLocks noChangeAspect="1"/>
          </p:cNvGraphicFramePr>
          <p:nvPr/>
        </p:nvGraphicFramePr>
        <p:xfrm>
          <a:off x="1828800" y="1447800"/>
          <a:ext cx="41148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3" imgW="9171429" imgH="13428571" progId="MSPhotoEd.3">
                  <p:embed/>
                </p:oleObj>
              </mc:Choice>
              <mc:Fallback>
                <p:oleObj name="Photo Editor Photo" r:id="rId3" imgW="9171429" imgH="134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447800"/>
                        <a:ext cx="41148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7453871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943B2-F44B-42BB-9D89-38390C2EA1AC}" type="slidenum">
              <a:rPr lang="en-US">
                <a:solidFill>
                  <a:srgbClr val="FFFFFF"/>
                </a:solidFill>
              </a:rPr>
              <a:pPr>
                <a:defRPr/>
              </a:pPr>
              <a:t>96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220200" cy="1752600"/>
          </a:xfrm>
        </p:spPr>
        <p:txBody>
          <a:bodyPr/>
          <a:lstStyle/>
          <a:p>
            <a:pPr algn="ctr" eaLnBrk="1" hangingPunct="1"/>
            <a:r>
              <a:rPr lang="en-US" b="0" smtClean="0">
                <a:latin typeface="Times New Roman" pitchFamily="18" charset="0"/>
              </a:rPr>
              <a:t>In Memory of </a:t>
            </a:r>
            <a:br>
              <a:rPr lang="en-US" b="0" smtClean="0">
                <a:latin typeface="Times New Roman" pitchFamily="18" charset="0"/>
              </a:rPr>
            </a:br>
            <a:r>
              <a:rPr lang="en-US" b="0" smtClean="0">
                <a:latin typeface="Times New Roman" pitchFamily="18" charset="0"/>
              </a:rPr>
              <a:t>Marvin Fremon Sylver </a:t>
            </a:r>
            <a:br>
              <a:rPr lang="en-US" b="0" smtClean="0">
                <a:latin typeface="Times New Roman" pitchFamily="18" charset="0"/>
              </a:rPr>
            </a:br>
            <a:r>
              <a:rPr lang="en-US" b="0" smtClean="0">
                <a:latin typeface="Times New Roman" pitchFamily="18" charset="0"/>
              </a:rPr>
              <a:t>4-28-1943---10-29-2010</a:t>
            </a:r>
            <a:br>
              <a:rPr lang="en-US" b="0" smtClean="0">
                <a:latin typeface="Times New Roman" pitchFamily="18" charset="0"/>
              </a:rPr>
            </a:br>
            <a:endParaRPr lang="en-US" b="0" smtClean="0">
              <a:latin typeface="Times New Roman" pitchFamily="18" charset="0"/>
            </a:endParaRP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1684338" y="1981200"/>
          <a:ext cx="5773737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 Editor Photo" r:id="rId3" imgW="5772956" imgH="5923810" progId="MSPhotoEd.3">
                  <p:embed/>
                </p:oleObj>
              </mc:Choice>
              <mc:Fallback>
                <p:oleObj name="Photo Editor Photo" r:id="rId3" imgW="5772956" imgH="59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338" y="1981200"/>
                        <a:ext cx="5773737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7835017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86C5A-445D-492C-BF3F-B6D4A34A9C9B}" type="slidenum">
              <a:rPr lang="en-US">
                <a:solidFill>
                  <a:srgbClr val="FFFFFF"/>
                </a:solidFill>
              </a:rPr>
              <a:pPr>
                <a:defRPr/>
              </a:pPr>
              <a:t>97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33400"/>
            <a:ext cx="8382000" cy="1143000"/>
          </a:xfrm>
        </p:spPr>
        <p:txBody>
          <a:bodyPr/>
          <a:lstStyle/>
          <a:p>
            <a:pPr algn="ctr" eaLnBrk="1" hangingPunct="1"/>
            <a:r>
              <a:rPr lang="en-US" b="0" smtClean="0">
                <a:latin typeface="Times New Roman" pitchFamily="18" charset="0"/>
              </a:rPr>
              <a:t>Joseph Donald Clagett the 3rd 12-31-1954---11-2-2010</a:t>
            </a:r>
            <a:br>
              <a:rPr lang="en-US" b="0" smtClean="0">
                <a:latin typeface="Times New Roman" pitchFamily="18" charset="0"/>
              </a:rPr>
            </a:br>
            <a:endParaRPr lang="en-US" smtClean="0">
              <a:latin typeface="Times New Roman" pitchFamily="18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0" y="2835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smtClean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 </a:t>
            </a:r>
            <a:endParaRPr kumimoji="1" lang="en-US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15365" name="Object 5">
            <a:hlinkClick r:id="rId4"/>
          </p:cNvPr>
          <p:cNvGraphicFramePr>
            <a:graphicFrameLocks noChangeAspect="1"/>
          </p:cNvGraphicFramePr>
          <p:nvPr/>
        </p:nvGraphicFramePr>
        <p:xfrm>
          <a:off x="2524125" y="3186113"/>
          <a:ext cx="40957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ackage" r:id="rId5" imgW="4086225" imgH="476250" progId="Package">
                  <p:embed/>
                </p:oleObj>
              </mc:Choice>
              <mc:Fallback>
                <p:oleObj name="Package" r:id="rId5" imgW="4086225" imgH="47625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25" y="3186113"/>
                        <a:ext cx="40957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133600" y="1600200"/>
            <a:ext cx="480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429125" y="3140075"/>
            <a:ext cx="285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5368" name="Picture 8" descr="http://sphotos.ak.fbcdn.net/hphotos-ak-snc4/hs983.snc4/75638_169527669742731_100000564983569_506232_1514698_n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1447800"/>
            <a:ext cx="51927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265195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555B1-3589-4B3C-BFAA-FAD5C73774DF}" type="slidenum">
              <a:rPr lang="en-US">
                <a:solidFill>
                  <a:srgbClr val="FFFFFF"/>
                </a:solidFill>
              </a:rPr>
              <a:pPr>
                <a:defRPr/>
              </a:pPr>
              <a:t>98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457200" y="304800"/>
            <a:ext cx="7391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FF00"/>
                </a:solidFill>
                <a:latin typeface="Times New Roman" pitchFamily="18" charset="0"/>
              </a:rPr>
              <a:t>Towing 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FF00"/>
                </a:solidFill>
                <a:latin typeface="Times New Roman" pitchFamily="18" charset="0"/>
              </a:rPr>
              <a:t> Recovery Professionals of Maryland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7973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877407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neric">
  <a:themeElements>
    <a:clrScheme name="">
      <a:dk1>
        <a:srgbClr val="800000"/>
      </a:dk1>
      <a:lt1>
        <a:srgbClr val="FFFFFF"/>
      </a:lt1>
      <a:dk2>
        <a:srgbClr val="000000"/>
      </a:dk2>
      <a:lt2>
        <a:srgbClr val="FFFF00"/>
      </a:lt2>
      <a:accent1>
        <a:srgbClr val="777777"/>
      </a:accent1>
      <a:accent2>
        <a:srgbClr val="000000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0000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3337</TotalTime>
  <Words>1175</Words>
  <Application>Microsoft Office PowerPoint</Application>
  <PresentationFormat>On-screen Show (4:3)</PresentationFormat>
  <Paragraphs>151</Paragraphs>
  <Slides>98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2" baseType="lpstr">
      <vt:lpstr>Flow</vt:lpstr>
      <vt:lpstr>Generic</vt:lpstr>
      <vt:lpstr>Microsoft Photo Editor 3.0 Photo</vt:lpstr>
      <vt:lpstr>Package</vt:lpstr>
      <vt:lpstr>Beacon Software Company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Towing and Recovery Professionals of Maryland</vt:lpstr>
      <vt:lpstr>PowerPoint Presentation</vt:lpstr>
      <vt:lpstr>Join Today and Start Receiving Discounts  </vt:lpstr>
      <vt:lpstr>PowerPoint Presentation</vt:lpstr>
      <vt:lpstr>Stay informed of all current State regulations </vt:lpstr>
      <vt:lpstr>T.R.P.M.  Provides Training Classes for your Drivers and Managers </vt:lpstr>
      <vt:lpstr>PowerPoint Presentation</vt:lpstr>
      <vt:lpstr>Get Your National Driver Certification Through T.R.P.M. </vt:lpstr>
      <vt:lpstr>Get a Gold Level Membership to TOWPARTNERS</vt:lpstr>
      <vt:lpstr>PowerPoint Presentation</vt:lpstr>
      <vt:lpstr>In Memory of Joan M. Hurley 8-31-1932---10-23-2010 </vt:lpstr>
      <vt:lpstr>In Memory of  Marvin Fremon Sylver  4-28-1943---10-29-2010 </vt:lpstr>
      <vt:lpstr>Joseph Donald Clagett the 3rd 12-31-1954---11-2-2010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talthouse</dc:creator>
  <cp:lastModifiedBy>talthouse</cp:lastModifiedBy>
  <cp:revision>147</cp:revision>
  <dcterms:created xsi:type="dcterms:W3CDTF">2010-03-21T23:55:02Z</dcterms:created>
  <dcterms:modified xsi:type="dcterms:W3CDTF">2010-11-18T02:20:21Z</dcterms:modified>
</cp:coreProperties>
</file>