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9.xml" ContentType="application/vnd.openxmlformats-officedocument.presentationml.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68.xml" ContentType="application/vnd.openxmlformats-officedocument.presentationml.slide+xml"/>
  <Override PartName="/ppt/slides/slide77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s/slide57.xml" ContentType="application/vnd.openxmlformats-officedocument.presentationml.slide+xml"/>
  <Override PartName="/ppt/slides/slide66.xml" ContentType="application/vnd.openxmlformats-officedocument.presentationml.slide+xml"/>
  <Override PartName="/ppt/slides/slide75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slides/slide64.xml" ContentType="application/vnd.openxmlformats-officedocument.presentationml.slide+xml"/>
  <Override PartName="/ppt/slides/slide73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s/slide62.xml" ContentType="application/vnd.openxmlformats-officedocument.presentationml.slide+xml"/>
  <Override PartName="/ppt/slides/slide71.xml" ContentType="application/vnd.openxmlformats-officedocument.presentationml.slide+xml"/>
  <Override PartName="/ppt/slides/slide80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tiff" ContentType="image/tiff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84"/>
  </p:notesMasterIdLst>
  <p:sldIdLst>
    <p:sldId id="256" r:id="rId2"/>
    <p:sldId id="340" r:id="rId3"/>
    <p:sldId id="334" r:id="rId4"/>
    <p:sldId id="333" r:id="rId5"/>
    <p:sldId id="338" r:id="rId6"/>
    <p:sldId id="331" r:id="rId7"/>
    <p:sldId id="332" r:id="rId8"/>
    <p:sldId id="335" r:id="rId9"/>
    <p:sldId id="257" r:id="rId10"/>
    <p:sldId id="258" r:id="rId11"/>
    <p:sldId id="259" r:id="rId12"/>
    <p:sldId id="341" r:id="rId13"/>
    <p:sldId id="261" r:id="rId14"/>
    <p:sldId id="314" r:id="rId15"/>
    <p:sldId id="260" r:id="rId16"/>
    <p:sldId id="263" r:id="rId17"/>
    <p:sldId id="339" r:id="rId18"/>
    <p:sldId id="312" r:id="rId19"/>
    <p:sldId id="262" r:id="rId20"/>
    <p:sldId id="264" r:id="rId21"/>
    <p:sldId id="313" r:id="rId22"/>
    <p:sldId id="316" r:id="rId23"/>
    <p:sldId id="315" r:id="rId24"/>
    <p:sldId id="265" r:id="rId25"/>
    <p:sldId id="266" r:id="rId26"/>
    <p:sldId id="268" r:id="rId27"/>
    <p:sldId id="269" r:id="rId28"/>
    <p:sldId id="270" r:id="rId29"/>
    <p:sldId id="271" r:id="rId30"/>
    <p:sldId id="267" r:id="rId31"/>
    <p:sldId id="272" r:id="rId32"/>
    <p:sldId id="273" r:id="rId33"/>
    <p:sldId id="330" r:id="rId34"/>
    <p:sldId id="281" r:id="rId35"/>
    <p:sldId id="317" r:id="rId36"/>
    <p:sldId id="318" r:id="rId37"/>
    <p:sldId id="319" r:id="rId38"/>
    <p:sldId id="274" r:id="rId39"/>
    <p:sldId id="275" r:id="rId40"/>
    <p:sldId id="276" r:id="rId41"/>
    <p:sldId id="277" r:id="rId42"/>
    <p:sldId id="278" r:id="rId43"/>
    <p:sldId id="282" r:id="rId44"/>
    <p:sldId id="279" r:id="rId45"/>
    <p:sldId id="284" r:id="rId46"/>
    <p:sldId id="283" r:id="rId47"/>
    <p:sldId id="285" r:id="rId48"/>
    <p:sldId id="286" r:id="rId49"/>
    <p:sldId id="287" r:id="rId50"/>
    <p:sldId id="290" r:id="rId51"/>
    <p:sldId id="288" r:id="rId52"/>
    <p:sldId id="289" r:id="rId53"/>
    <p:sldId id="320" r:id="rId54"/>
    <p:sldId id="321" r:id="rId55"/>
    <p:sldId id="322" r:id="rId56"/>
    <p:sldId id="323" r:id="rId57"/>
    <p:sldId id="324" r:id="rId58"/>
    <p:sldId id="325" r:id="rId59"/>
    <p:sldId id="326" r:id="rId60"/>
    <p:sldId id="327" r:id="rId61"/>
    <p:sldId id="328" r:id="rId62"/>
    <p:sldId id="329" r:id="rId63"/>
    <p:sldId id="337" r:id="rId64"/>
    <p:sldId id="336" r:id="rId65"/>
    <p:sldId id="293" r:id="rId66"/>
    <p:sldId id="294" r:id="rId67"/>
    <p:sldId id="295" r:id="rId68"/>
    <p:sldId id="296" r:id="rId69"/>
    <p:sldId id="297" r:id="rId70"/>
    <p:sldId id="298" r:id="rId71"/>
    <p:sldId id="299" r:id="rId72"/>
    <p:sldId id="300" r:id="rId73"/>
    <p:sldId id="301" r:id="rId74"/>
    <p:sldId id="302" r:id="rId75"/>
    <p:sldId id="303" r:id="rId76"/>
    <p:sldId id="304" r:id="rId77"/>
    <p:sldId id="305" r:id="rId78"/>
    <p:sldId id="306" r:id="rId79"/>
    <p:sldId id="307" r:id="rId80"/>
    <p:sldId id="308" r:id="rId81"/>
    <p:sldId id="309" r:id="rId82"/>
    <p:sldId id="310" r:id="rId8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</p:showPr>
  <p:clrMru>
    <a:srgbClr val="FF3300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963" autoAdjust="0"/>
    <p:restoredTop sz="88208" autoAdjust="0"/>
  </p:normalViewPr>
  <p:slideViewPr>
    <p:cSldViewPr>
      <p:cViewPr>
        <p:scale>
          <a:sx n="112" d="100"/>
          <a:sy n="112" d="100"/>
        </p:scale>
        <p:origin x="-96" y="-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B1BD93-4B62-42FF-BA81-75E8C4199097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EBF8BEE-A2B9-4D05-BE63-EF2319B9158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6674475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95056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7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35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EBF8BEE-A2B9-4D05-BE63-EF2319B91582}" type="slidenum">
              <a:rPr lang="en-US" smtClean="0"/>
              <a:pPr/>
              <a:t>61</a:t>
            </a:fld>
            <a:endParaRPr 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dirty="0" smtClean="0"/>
              <a:t>Click to edit Master title style</a:t>
            </a:r>
            <a:endParaRPr kumimoji="0"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 advTm="12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295400" y="6172200"/>
            <a:ext cx="6705600" cy="609600"/>
          </a:xfrm>
          <a:solidFill>
            <a:schemeClr val="bg1"/>
          </a:solidFill>
          <a:ln cap="rnd">
            <a:solidFill>
              <a:schemeClr val="tx1"/>
            </a:solidFill>
          </a:ln>
          <a:effectLst>
            <a:glow>
              <a:schemeClr val="accent1"/>
            </a:glow>
            <a:softEdge rad="12700"/>
          </a:effectLst>
        </p:spPr>
        <p:txBody>
          <a:bodyPr lIns="91440" tIns="91440" rIns="91440" bIns="91440" anchor="ctr" anchorCtr="1">
            <a:normAutofit/>
          </a:bodyPr>
          <a:lstStyle>
            <a:lvl1pPr marL="0" indent="0" algn="ctr">
              <a:buNone/>
              <a:defRPr sz="1800">
                <a:latin typeface="Arial" pitchFamily="34" charset="0"/>
                <a:cs typeface="Arial" pitchFamily="34" charset="0"/>
              </a:defRPr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endParaRPr kumimoji="0" lang="en-US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295400" y="990600"/>
            <a:ext cx="6705600" cy="5105400"/>
          </a:xfrm>
          <a:effectLst/>
        </p:spPr>
        <p:txBody>
          <a:bodyPr tIns="0"/>
          <a:lstStyle>
            <a:lvl1pPr>
              <a:buNone/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endParaRPr kumimoji="0"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2" descr="C:\Users\talthouse\Documents\TowLien\BeaconLogo.tiff"/>
          <p:cNvPicPr>
            <a:picLocks noChangeAspect="1" noChangeArrowheads="1"/>
          </p:cNvPicPr>
          <p:nvPr userDrawn="1"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2438400" cy="788106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 userDrawn="1"/>
        </p:nvSpPr>
        <p:spPr>
          <a:xfrm>
            <a:off x="4876800" y="152400"/>
            <a:ext cx="35814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baseline="0" dirty="0" smtClean="0">
                <a:latin typeface="Arial" pitchFamily="34" charset="0"/>
                <a:cs typeface="Arial" pitchFamily="34" charset="0"/>
              </a:rPr>
              <a:t>Booth 1032 in the Exhibit Hall</a:t>
            </a:r>
          </a:p>
          <a:p>
            <a:pPr algn="ctr"/>
            <a:r>
              <a:rPr lang="en-US" baseline="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www.dispatchanywhere.com</a:t>
            </a:r>
          </a:p>
          <a:p>
            <a:pPr algn="ctr"/>
            <a:r>
              <a:rPr lang="en-US" baseline="0" dirty="0" smtClean="0">
                <a:latin typeface="Arial" pitchFamily="34" charset="0"/>
                <a:cs typeface="Arial" pitchFamily="34" charset="0"/>
              </a:rPr>
              <a:t>866-437-6653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en-US" smtClean="0"/>
              <a:t>Click icon to add picture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slow" advTm="12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C183C3B8-C71E-4DCC-86FD-631B47418553}" type="datetimeFigureOut">
              <a:rPr lang="en-US" smtClean="0"/>
              <a:pPr/>
              <a:t>4/16/2011</a:t>
            </a:fld>
            <a:endParaRPr lang="en-US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D9604FC3-5389-428A-922F-F330EF3D6C7B}" type="slidenum">
              <a:rPr lang="en-US" smtClean="0"/>
              <a:pPr/>
              <a:t>‹#›</a:t>
            </a:fld>
            <a:endParaRPr lang="en-US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ransition spd="slow" advTm="12000">
    <p:wipe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dispatchanywhere.com/" TargetMode="External"/><Relationship Id="rId7" Type="http://schemas.openxmlformats.org/officeDocument/2006/relationships/image" Target="../media/image7.emf"/><Relationship Id="rId2" Type="http://schemas.openxmlformats.org/officeDocument/2006/relationships/image" Target="../media/image3.tif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tiff"/><Relationship Id="rId5" Type="http://schemas.openxmlformats.org/officeDocument/2006/relationships/image" Target="../media/image5.tiff"/><Relationship Id="rId4" Type="http://schemas.openxmlformats.org/officeDocument/2006/relationships/image" Target="../media/image4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8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8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8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8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8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8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8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8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8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8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8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8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8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8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8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8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8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8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8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8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8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8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8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8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8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8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8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8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8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8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8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8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8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8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8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8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8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8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8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8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8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8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8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8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8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76200" y="838200"/>
            <a:ext cx="8991600" cy="838200"/>
          </a:xfrm>
        </p:spPr>
        <p:txBody>
          <a:bodyPr>
            <a:noAutofit/>
          </a:bodyPr>
          <a:lstStyle/>
          <a:p>
            <a:pPr algn="ctr"/>
            <a:r>
              <a:rPr lang="en-US" sz="6000" dirty="0" smtClean="0">
                <a:solidFill>
                  <a:schemeClr val="tx1"/>
                </a:solidFill>
              </a:rPr>
              <a:t>Beacon Software Company</a:t>
            </a:r>
            <a:endParaRPr lang="en-US" sz="6000" dirty="0">
              <a:solidFill>
                <a:schemeClr val="tx1"/>
              </a:solidFill>
            </a:endParaRPr>
          </a:p>
        </p:txBody>
      </p:sp>
      <p:pic>
        <p:nvPicPr>
          <p:cNvPr id="1026" name="Picture 2" descr="C:\Users\talthouse\Documents\TowLien\BeaconLogo.tiff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520416" y="5562600"/>
            <a:ext cx="3394984" cy="1097280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609600" y="5715000"/>
            <a:ext cx="4267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 smtClean="0">
                <a:latin typeface="Arial" pitchFamily="34" charset="0"/>
                <a:hlinkClick r:id="rId3"/>
              </a:rPr>
              <a:t>www.dispatchanywhere.com</a:t>
            </a:r>
            <a:endParaRPr lang="en-US" b="1" dirty="0" smtClean="0">
              <a:latin typeface="Arial" pitchFamily="34" charset="0"/>
            </a:endParaRPr>
          </a:p>
          <a:p>
            <a:pPr algn="ctr"/>
            <a:r>
              <a:rPr lang="en-US" b="1" dirty="0" smtClean="0">
                <a:latin typeface="Arial" pitchFamily="34" charset="0"/>
              </a:rPr>
              <a:t>Booth 1032 in the Exhibit Hall</a:t>
            </a:r>
          </a:p>
          <a:p>
            <a:pPr algn="ctr"/>
            <a:r>
              <a:rPr lang="en-US" b="1" dirty="0" smtClean="0">
                <a:latin typeface="Arial" pitchFamily="34" charset="0"/>
              </a:rPr>
              <a:t>866-437-6653</a:t>
            </a:r>
            <a:endParaRPr lang="en-US" b="1" dirty="0">
              <a:latin typeface="Arial" pitchFamily="34" charset="0"/>
            </a:endParaRPr>
          </a:p>
        </p:txBody>
      </p:sp>
      <p:pic>
        <p:nvPicPr>
          <p:cNvPr id="5" name="Picture 4" descr="DispatchAnywhereLogo.tif"/>
          <p:cNvPicPr>
            <a:picLocks noChangeAspect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76300" y="1676400"/>
            <a:ext cx="7391400" cy="1196020"/>
          </a:xfrm>
          <a:prstGeom prst="rect">
            <a:avLst/>
          </a:prstGeom>
        </p:spPr>
      </p:pic>
      <p:pic>
        <p:nvPicPr>
          <p:cNvPr id="7" name="Picture 6" descr="TowMagicLogo.tif"/>
          <p:cNvPicPr>
            <a:picLocks noChangeAspect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371600" y="3124200"/>
            <a:ext cx="3124200" cy="703648"/>
          </a:xfrm>
          <a:prstGeom prst="rect">
            <a:avLst/>
          </a:prstGeom>
        </p:spPr>
      </p:pic>
      <p:pic>
        <p:nvPicPr>
          <p:cNvPr id="8" name="Picture 7" descr="TowSpecLogo.tif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953000" y="3124200"/>
            <a:ext cx="3150090" cy="704088"/>
          </a:xfrm>
          <a:prstGeom prst="rect">
            <a:avLst/>
          </a:prstGeom>
        </p:spPr>
      </p:pic>
      <p:pic>
        <p:nvPicPr>
          <p:cNvPr id="9" name="Picture 8" descr="TowLienLogo.eps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87678" y="4114800"/>
            <a:ext cx="5168645" cy="144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215161926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1295400" y="6096000"/>
            <a:ext cx="6705600" cy="685800"/>
          </a:xfrm>
        </p:spPr>
        <p:txBody>
          <a:bodyPr>
            <a:normAutofit fontScale="70000" lnSpcReduction="20000"/>
          </a:bodyPr>
          <a:lstStyle/>
          <a:p>
            <a:r>
              <a:rPr lang="en-US" dirty="0" smtClean="0"/>
              <a:t>Dispatch Screen:  Calls are digitally received from AAA, </a:t>
            </a:r>
            <a:r>
              <a:rPr lang="en-US" dirty="0" err="1" smtClean="0"/>
              <a:t>Asurion</a:t>
            </a:r>
            <a:r>
              <a:rPr lang="en-US" dirty="0" smtClean="0"/>
              <a:t>, Cross Country, Allstate, Signature, </a:t>
            </a:r>
            <a:r>
              <a:rPr lang="en-US" dirty="0" err="1" smtClean="0"/>
              <a:t>Geico</a:t>
            </a:r>
            <a:r>
              <a:rPr lang="en-US" dirty="0" smtClean="0"/>
              <a:t>, NSD, NAC, Coach-Net, Quest, Road America, USAC and your Customers</a:t>
            </a:r>
            <a:endParaRPr lang="en-US" dirty="0"/>
          </a:p>
        </p:txBody>
      </p:sp>
      <p:pic>
        <p:nvPicPr>
          <p:cNvPr id="12" name="Content Placeholder 11" descr="Waiting screen with calls imported from Tow Magic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 taking screen:  Automatic Pricing, CC Processing, VIN Validation and TowSpec Towing Instructions</a:t>
            </a:r>
            <a:endParaRPr lang="en-US" dirty="0"/>
          </a:p>
        </p:txBody>
      </p:sp>
      <p:pic>
        <p:nvPicPr>
          <p:cNvPr id="6" name="Content Placeholder 5" descr="Call Taking Screen Ready to be saved and dispatche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GPS Motorist Locator</a:t>
            </a:r>
          </a:p>
          <a:p>
            <a:r>
              <a:rPr lang="en-US" dirty="0" smtClean="0"/>
              <a:t>Instantly retrieve a caller’s GPS location from the phone number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12333" y="1040340"/>
            <a:ext cx="6688668" cy="5068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20903876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Built in Mileage Calculator</a:t>
            </a:r>
            <a:endParaRPr lang="en-US" dirty="0"/>
          </a:p>
        </p:txBody>
      </p:sp>
      <p:pic>
        <p:nvPicPr>
          <p:cNvPr id="6" name="Content Placeholder 5" descr="Call Taking - Mileage Calculatio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Integrated TowSpec Towing Instructions are just a click away</a:t>
            </a:r>
            <a:endParaRPr lang="en-US" dirty="0"/>
          </a:p>
        </p:txBody>
      </p:sp>
      <p:pic>
        <p:nvPicPr>
          <p:cNvPr id="4" name="Content Placeholder 3" descr="Tow Spec View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Main Dispatching Screen – status is </a:t>
            </a:r>
            <a:r>
              <a:rPr lang="en-US" b="1" dirty="0" smtClean="0"/>
              <a:t>automatically</a:t>
            </a:r>
            <a:r>
              <a:rPr lang="en-US" dirty="0" smtClean="0"/>
              <a:t> updated by driver via Pager, Cell Phone or in-vehicle MDT message</a:t>
            </a:r>
            <a:endParaRPr lang="en-US" dirty="0"/>
          </a:p>
        </p:txBody>
      </p:sp>
      <p:pic>
        <p:nvPicPr>
          <p:cNvPr id="6" name="Content Placeholder 5" descr="Assigned Call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1295400" y="6172200"/>
            <a:ext cx="6781800" cy="609600"/>
          </a:xfrm>
        </p:spPr>
        <p:txBody>
          <a:bodyPr>
            <a:normAutofit fontScale="92500"/>
          </a:bodyPr>
          <a:lstStyle/>
          <a:p>
            <a:r>
              <a:rPr lang="en-US" dirty="0" smtClean="0"/>
              <a:t>Dispatch Screen shown with Visual Dispatch and GPS integration</a:t>
            </a:r>
            <a:endParaRPr lang="en-US" dirty="0"/>
          </a:p>
        </p:txBody>
      </p:sp>
      <p:pic>
        <p:nvPicPr>
          <p:cNvPr id="5" name="Content Placeholder 4" descr="Visual Dispatch.bmp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447800"/>
            <a:ext cx="6705600" cy="41910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Mapping includes Bird’s Eye View  - see the truck parked at shop.</a:t>
            </a:r>
            <a:endParaRPr lang="en-US" dirty="0"/>
          </a:p>
        </p:txBody>
      </p:sp>
      <p:pic>
        <p:nvPicPr>
          <p:cNvPr id="4" name="Content Placeholder 3" descr="Birds Eye View of Truck at Shop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Integrated Driving Directions with Mileage calculations</a:t>
            </a:r>
            <a:endParaRPr lang="en-US" dirty="0"/>
          </a:p>
        </p:txBody>
      </p:sp>
      <p:pic>
        <p:nvPicPr>
          <p:cNvPr id="4" name="Content Placeholder 3" descr="Driving directions - Page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Calls are sent to Finished after clear time is received from a driver’s </a:t>
            </a:r>
            <a:r>
              <a:rPr lang="en-US" b="1" dirty="0" smtClean="0"/>
              <a:t>mobile device </a:t>
            </a:r>
            <a:r>
              <a:rPr lang="en-US" dirty="0" smtClean="0"/>
              <a:t>– pager, cell phone, or in-vehicle MDT  </a:t>
            </a:r>
            <a:endParaRPr lang="en-US" dirty="0"/>
          </a:p>
        </p:txBody>
      </p:sp>
      <p:pic>
        <p:nvPicPr>
          <p:cNvPr id="7" name="Content Placeholder 6" descr="Finished Call Screen Showing Call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New for Tow Expo 2010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90800" y="1600200"/>
            <a:ext cx="4286250" cy="4099891"/>
          </a:xfrm>
        </p:spPr>
      </p:pic>
    </p:spTree>
    <p:extLst>
      <p:ext uri="{BB962C8B-B14F-4D97-AF65-F5344CB8AC3E}">
        <p14:creationId xmlns:p14="http://schemas.microsoft.com/office/powerpoint/2010/main" xmlns="" val="2693426016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Complete Impound Lot Management</a:t>
            </a:r>
            <a:endParaRPr lang="en-US" dirty="0"/>
          </a:p>
        </p:txBody>
      </p:sp>
      <p:pic>
        <p:nvPicPr>
          <p:cNvPr id="5" name="Content Placeholder 4" descr="Impound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Integrated Storage Calculator configurable by account</a:t>
            </a:r>
            <a:endParaRPr lang="en-US" dirty="0"/>
          </a:p>
        </p:txBody>
      </p:sp>
      <p:pic>
        <p:nvPicPr>
          <p:cNvPr id="4" name="Content Placeholder 3" descr="Storage Calculatio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Built-in Lien Letters for many states </a:t>
            </a:r>
          </a:p>
          <a:p>
            <a:r>
              <a:rPr lang="en-US" dirty="0" smtClean="0"/>
              <a:t>(FL, TX, MD, VA should use Towlien.com)</a:t>
            </a:r>
            <a:endParaRPr lang="en-US" dirty="0"/>
          </a:p>
        </p:txBody>
      </p:sp>
      <p:pic>
        <p:nvPicPr>
          <p:cNvPr id="4" name="Content Placeholder 3" descr="Lien Tab - All States on Call entry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You can track cars for Auction</a:t>
            </a:r>
            <a:endParaRPr lang="en-US" dirty="0"/>
          </a:p>
        </p:txBody>
      </p:sp>
      <p:pic>
        <p:nvPicPr>
          <p:cNvPr id="4" name="Content Placeholder 3" descr="Auction Tab on Call Taking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Impound Inventory Report</a:t>
            </a:r>
            <a:endParaRPr lang="en-US" dirty="0"/>
          </a:p>
        </p:txBody>
      </p:sp>
      <p:pic>
        <p:nvPicPr>
          <p:cNvPr id="4" name="Content Placeholder 3" descr="Impound Inventory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Impound Release Report</a:t>
            </a:r>
            <a:endParaRPr lang="en-US" dirty="0"/>
          </a:p>
        </p:txBody>
      </p:sp>
      <p:pic>
        <p:nvPicPr>
          <p:cNvPr id="4" name="Content Placeholder 3" descr="Impound Release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Complete built-in Accounts Receivable or Export invoices to </a:t>
            </a:r>
            <a:r>
              <a:rPr lang="en-US" b="1" dirty="0" smtClean="0"/>
              <a:t>QuickBooks</a:t>
            </a:r>
            <a:endParaRPr lang="en-US" b="1" dirty="0"/>
          </a:p>
        </p:txBody>
      </p:sp>
      <p:pic>
        <p:nvPicPr>
          <p:cNvPr id="4" name="Content Placeholder 3" descr="Account Listing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Account Configuration Screen</a:t>
            </a:r>
            <a:endParaRPr lang="en-US" dirty="0"/>
          </a:p>
        </p:txBody>
      </p:sp>
      <p:pic>
        <p:nvPicPr>
          <p:cNvPr id="4" name="Content Placeholder 3" descr="Account General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Ability to set Credit Limits by account</a:t>
            </a:r>
            <a:endParaRPr lang="en-US" dirty="0"/>
          </a:p>
        </p:txBody>
      </p:sp>
      <p:pic>
        <p:nvPicPr>
          <p:cNvPr id="4" name="Content Placeholder 3" descr="Account Billing Data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Complete pricing setup by account, so all calls will be automatically priced correctly.</a:t>
            </a:r>
            <a:endParaRPr lang="en-US" dirty="0"/>
          </a:p>
        </p:txBody>
      </p:sp>
      <p:pic>
        <p:nvPicPr>
          <p:cNvPr id="4" name="Content Placeholder 3" descr="Account Pricing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Starting at $25/month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66126"/>
          <a:stretch/>
        </p:blipFill>
        <p:spPr bwMode="auto">
          <a:xfrm>
            <a:off x="914400" y="1945257"/>
            <a:ext cx="7339985" cy="3200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Verification of call charges is part of the complete integrated Accounts Receivable </a:t>
            </a:r>
            <a:endParaRPr lang="en-US" dirty="0"/>
          </a:p>
        </p:txBody>
      </p:sp>
      <p:pic>
        <p:nvPicPr>
          <p:cNvPr id="4" name="Content Placeholder 3" descr="Post Finished Call Screen showing calls that can and cannot be posted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>
          <a:xfrm>
            <a:off x="1295400" y="6096000"/>
            <a:ext cx="6705600" cy="685800"/>
          </a:xfrm>
        </p:spPr>
        <p:txBody>
          <a:bodyPr>
            <a:normAutofit fontScale="85000" lnSpcReduction="10000"/>
          </a:bodyPr>
          <a:lstStyle/>
          <a:p>
            <a:r>
              <a:rPr lang="en-US" dirty="0" smtClean="0"/>
              <a:t>Automated Motor club Billing for Cross Country, USAC, </a:t>
            </a:r>
            <a:r>
              <a:rPr lang="en-US" dirty="0" err="1" smtClean="0"/>
              <a:t>Geico</a:t>
            </a:r>
            <a:r>
              <a:rPr lang="en-US" dirty="0" smtClean="0"/>
              <a:t>, Signature, </a:t>
            </a:r>
            <a:r>
              <a:rPr lang="en-US" dirty="0" err="1" smtClean="0"/>
              <a:t>Asurion</a:t>
            </a:r>
            <a:r>
              <a:rPr lang="en-US" dirty="0" smtClean="0"/>
              <a:t>, Allstate, Quest, Coach-Net, Road America – </a:t>
            </a:r>
            <a:r>
              <a:rPr lang="en-US" b="1" dirty="0" smtClean="0"/>
              <a:t>NO NEED for </a:t>
            </a:r>
            <a:r>
              <a:rPr lang="en-US" b="1" dirty="0" err="1" smtClean="0"/>
              <a:t>Argosi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Motor Club Billing Page - Ready to submi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Calls successfully submitted to Cross Country – </a:t>
            </a:r>
            <a:r>
              <a:rPr lang="en-US" dirty="0" err="1" smtClean="0"/>
              <a:t>Argosi</a:t>
            </a:r>
            <a:r>
              <a:rPr lang="en-US" dirty="0" smtClean="0"/>
              <a:t>.</a:t>
            </a:r>
          </a:p>
          <a:p>
            <a:r>
              <a:rPr lang="en-US" i="1" dirty="0" smtClean="0"/>
              <a:t>This process took less than 2 minutes for all calls shown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4" name="Content Placeholder 3" descr="Motor club Billing Page with submitted invoice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If there is missing or incorrect information for a call, the Motor Club Billing system will prompt the user to correct the call</a:t>
            </a:r>
            <a:endParaRPr lang="en-US" dirty="0"/>
          </a:p>
        </p:txBody>
      </p:sp>
      <p:pic>
        <p:nvPicPr>
          <p:cNvPr id="4" name="Content Placeholder 3" descr="Edit Screen - Motor Club Billing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You may use this report for Allstate and others that do not have an online billing site so Dispatch Anywhere can do it automatically.</a:t>
            </a:r>
            <a:endParaRPr lang="en-US" dirty="0"/>
          </a:p>
        </p:txBody>
      </p:sp>
      <p:pic>
        <p:nvPicPr>
          <p:cNvPr id="4" name="Content Placeholder 3" descr="Motor Club Billing Report with Detai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71600" y="990600"/>
            <a:ext cx="6705599" cy="5042195"/>
          </a:xfrm>
        </p:spPr>
      </p:pic>
      <p:sp>
        <p:nvSpPr>
          <p:cNvPr id="5" name="TextBox 4"/>
          <p:cNvSpPr txBox="1"/>
          <p:nvPr/>
        </p:nvSpPr>
        <p:spPr>
          <a:xfrm>
            <a:off x="1905000" y="2819400"/>
            <a:ext cx="1981200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181600" y="2133600"/>
            <a:ext cx="1676400" cy="1846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Bob’s Towing and Recovery, Inc.</a:t>
            </a:r>
            <a:endParaRPr lang="en-US" sz="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Many built-in selectable Invoice Styles by account</a:t>
            </a:r>
            <a:endParaRPr lang="en-US" dirty="0"/>
          </a:p>
        </p:txBody>
      </p:sp>
      <p:pic>
        <p:nvPicPr>
          <p:cNvPr id="4" name="Content Placeholder 3" descr="Invoice - Page 3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990600"/>
            <a:ext cx="6705599" cy="5042195"/>
          </a:xfrm>
        </p:spPr>
      </p:pic>
      <p:sp>
        <p:nvSpPr>
          <p:cNvPr id="6" name="TextBox 5"/>
          <p:cNvSpPr txBox="1"/>
          <p:nvPr/>
        </p:nvSpPr>
        <p:spPr>
          <a:xfrm>
            <a:off x="2286000" y="2286000"/>
            <a:ext cx="18288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Bob’s Towing and Recovery, Inc.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Many built-in selectable Invoice Styles by account</a:t>
            </a:r>
          </a:p>
        </p:txBody>
      </p:sp>
      <p:pic>
        <p:nvPicPr>
          <p:cNvPr id="4" name="Content Placeholder 3" descr="Invoice - Page 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  <p:sp>
        <p:nvSpPr>
          <p:cNvPr id="5" name="TextBox 4"/>
          <p:cNvSpPr txBox="1"/>
          <p:nvPr/>
        </p:nvSpPr>
        <p:spPr>
          <a:xfrm>
            <a:off x="2590800" y="2329934"/>
            <a:ext cx="1828800" cy="184666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Many selectable built-in statement styles by account</a:t>
            </a:r>
            <a:endParaRPr lang="en-US" dirty="0"/>
          </a:p>
        </p:txBody>
      </p:sp>
      <p:pic>
        <p:nvPicPr>
          <p:cNvPr id="4" name="Content Placeholder 3" descr="Statement - Page 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  <p:sp>
        <p:nvSpPr>
          <p:cNvPr id="6" name="TextBox 5"/>
          <p:cNvSpPr txBox="1"/>
          <p:nvPr/>
        </p:nvSpPr>
        <p:spPr>
          <a:xfrm>
            <a:off x="2057400" y="3442156"/>
            <a:ext cx="11430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Supply Co.</a:t>
            </a:r>
            <a:endParaRPr lang="en-US" sz="8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057400" y="2438400"/>
            <a:ext cx="18288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8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Record checks received using the Enter Payment Screen</a:t>
            </a:r>
            <a:endParaRPr lang="en-US" dirty="0"/>
          </a:p>
        </p:txBody>
      </p:sp>
      <p:pic>
        <p:nvPicPr>
          <p:cNvPr id="4" name="Content Placeholder 3" descr="Entering Payment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Track daily deposits</a:t>
            </a:r>
            <a:endParaRPr lang="en-US" dirty="0"/>
          </a:p>
        </p:txBody>
      </p:sp>
      <p:pic>
        <p:nvPicPr>
          <p:cNvPr id="4" name="Content Placeholder 3" descr="Deposit Detail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Incoming TowMagic Digital calls slide up from the bottom of the screen</a:t>
            </a:r>
            <a:endParaRPr lang="en-US" dirty="0"/>
          </a:p>
        </p:txBody>
      </p:sp>
      <p:pic>
        <p:nvPicPr>
          <p:cNvPr id="4" name="Content Placeholder 3" descr="new_job_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917780" y="990600"/>
            <a:ext cx="5460839" cy="5105400"/>
          </a:xfrm>
        </p:spPr>
      </p:pic>
      <p:pic>
        <p:nvPicPr>
          <p:cNvPr id="5" name="Picture 4" descr="toaster2.bmp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29400" y="4724400"/>
            <a:ext cx="1857634" cy="1143160"/>
          </a:xfrm>
          <a:prstGeom prst="rect">
            <a:avLst/>
          </a:prstGeo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Complete automatic commission calculation and reporting.</a:t>
            </a:r>
            <a:endParaRPr lang="en-US" dirty="0"/>
          </a:p>
        </p:txBody>
      </p:sp>
      <p:pic>
        <p:nvPicPr>
          <p:cNvPr id="4" name="Content Placeholder 3" descr="Posting Commission with Pay Dat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Commission Report by Percentage</a:t>
            </a:r>
            <a:endParaRPr lang="en-US" dirty="0"/>
          </a:p>
        </p:txBody>
      </p:sp>
      <p:pic>
        <p:nvPicPr>
          <p:cNvPr id="4" name="Content Placeholder 3" descr="Commission Report by Percentag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Commission Summary report</a:t>
            </a:r>
            <a:endParaRPr lang="en-US" dirty="0"/>
          </a:p>
        </p:txBody>
      </p:sp>
      <p:pic>
        <p:nvPicPr>
          <p:cNvPr id="4" name="Content Placeholder 3" descr="Commission Summary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Over 100 Reports to help manage your company</a:t>
            </a:r>
            <a:endParaRPr lang="en-US" dirty="0"/>
          </a:p>
        </p:txBody>
      </p:sp>
      <p:pic>
        <p:nvPicPr>
          <p:cNvPr id="4" name="Content Placeholder 3" descr="Dispatch Reports Page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Driver Daily Check-in report to insure drivers turn in all money and paperwork.</a:t>
            </a:r>
            <a:endParaRPr lang="en-US" dirty="0"/>
          </a:p>
        </p:txBody>
      </p:sp>
      <p:pic>
        <p:nvPicPr>
          <p:cNvPr id="4" name="Content Placeholder 3" descr="Driver Check-In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Driver Performance Reports</a:t>
            </a:r>
            <a:endParaRPr lang="en-US" dirty="0"/>
          </a:p>
        </p:txBody>
      </p:sp>
      <p:pic>
        <p:nvPicPr>
          <p:cNvPr id="4" name="Content Placeholder 3" descr="Finished Call Report by Drive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Summary of Calls for a given date range</a:t>
            </a:r>
            <a:endParaRPr lang="en-US" dirty="0"/>
          </a:p>
        </p:txBody>
      </p:sp>
      <p:pic>
        <p:nvPicPr>
          <p:cNvPr id="4" name="Content Placeholder 3" descr="Call Summary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Accounts Receivable Aging Report</a:t>
            </a:r>
            <a:endParaRPr lang="en-US" dirty="0"/>
          </a:p>
        </p:txBody>
      </p:sp>
      <p:pic>
        <p:nvPicPr>
          <p:cNvPr id="4" name="Content Placeholder 3" descr="Accounts Receivable Aging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Sales by Driver Report</a:t>
            </a:r>
            <a:endParaRPr lang="en-US" dirty="0"/>
          </a:p>
        </p:txBody>
      </p:sp>
      <p:pic>
        <p:nvPicPr>
          <p:cNvPr id="4" name="Content Placeholder 3" descr="Sales by Driver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Sales by Truck</a:t>
            </a:r>
            <a:endParaRPr lang="en-US" dirty="0"/>
          </a:p>
        </p:txBody>
      </p:sp>
      <p:pic>
        <p:nvPicPr>
          <p:cNvPr id="4" name="Content Placeholder 3" descr="Sales by Vehicl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Click Accept job – input ETA and let system calculate mileages</a:t>
            </a:r>
            <a:endParaRPr lang="en-US" dirty="0"/>
          </a:p>
        </p:txBody>
      </p:sp>
      <p:pic>
        <p:nvPicPr>
          <p:cNvPr id="4" name="Content Placeholder 3" descr="accept_job_2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33475" y="1371600"/>
            <a:ext cx="3667125" cy="3219450"/>
          </a:xfrm>
        </p:spPr>
      </p:pic>
      <p:pic>
        <p:nvPicPr>
          <p:cNvPr id="5" name="Picture 4" descr="accept_job_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48200" y="2438400"/>
            <a:ext cx="3667125" cy="3219450"/>
          </a:xfrm>
          <a:prstGeom prst="rect">
            <a:avLst/>
          </a:prstGeo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Sales by Account</a:t>
            </a:r>
            <a:endParaRPr lang="en-US" dirty="0"/>
          </a:p>
        </p:txBody>
      </p:sp>
      <p:pic>
        <p:nvPicPr>
          <p:cNvPr id="4" name="Content Placeholder 3" descr="Sales by Account Report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  <p:sp>
        <p:nvSpPr>
          <p:cNvPr id="5" name="TextBox 4"/>
          <p:cNvSpPr txBox="1"/>
          <p:nvPr/>
        </p:nvSpPr>
        <p:spPr>
          <a:xfrm>
            <a:off x="4572000" y="2209800"/>
            <a:ext cx="1981200" cy="215444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8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              </a:t>
            </a:r>
            <a:r>
              <a:rPr lang="en-US" sz="6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Bob’s Towing and Recovery, Inc.</a:t>
            </a:r>
            <a:endParaRPr lang="en-US" sz="6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057400" y="2971800"/>
            <a:ext cx="1828800" cy="200055"/>
          </a:xfrm>
          <a:prstGeom prst="rect">
            <a:avLst/>
          </a:prstGeom>
          <a:solidFill>
            <a:schemeClr val="tx1"/>
          </a:solidFill>
        </p:spPr>
        <p:txBody>
          <a:bodyPr wrap="square" rtlCol="0">
            <a:spAutoFit/>
          </a:bodyPr>
          <a:lstStyle/>
          <a:p>
            <a:r>
              <a:rPr lang="en-US" sz="7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  Bob’s Towing and Recovery, Inc.</a:t>
            </a:r>
            <a:endParaRPr lang="en-US" sz="700" b="1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Dispatch Anywhere is completely customizable so it can adapt to YOUR way of doing business – instead of you adapting to ours.</a:t>
            </a:r>
            <a:endParaRPr lang="en-US" dirty="0"/>
          </a:p>
        </p:txBody>
      </p:sp>
      <p:pic>
        <p:nvPicPr>
          <p:cNvPr id="4" name="Content Placeholder 3" descr="Company Management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dirty="0" smtClean="0"/>
              <a:t>Advanced pricing templates to allow you to change prices for multiple accounts from a single screen.</a:t>
            </a:r>
            <a:endParaRPr lang="en-US" dirty="0"/>
          </a:p>
        </p:txBody>
      </p:sp>
      <p:pic>
        <p:nvPicPr>
          <p:cNvPr id="4" name="Content Placeholder 3" descr="Pricing Template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Pricing can be set by day of week and/or time of day</a:t>
            </a:r>
            <a:endParaRPr lang="en-US" dirty="0"/>
          </a:p>
        </p:txBody>
      </p:sp>
      <p:pic>
        <p:nvPicPr>
          <p:cNvPr id="4" name="Content Placeholder 3" descr="Time Template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You can also specify pricing by user-defined zones</a:t>
            </a:r>
            <a:endParaRPr lang="en-US" dirty="0"/>
          </a:p>
        </p:txBody>
      </p:sp>
      <p:pic>
        <p:nvPicPr>
          <p:cNvPr id="4" name="Content Placeholder 3" descr="Zone Templates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Any service can be defined for your business</a:t>
            </a:r>
            <a:endParaRPr lang="en-US" dirty="0"/>
          </a:p>
        </p:txBody>
      </p:sp>
      <p:pic>
        <p:nvPicPr>
          <p:cNvPr id="4" name="Content Placeholder 3" descr="Service Screen - Page 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599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GPS Integration with :  </a:t>
            </a:r>
            <a:r>
              <a:rPr lang="en-US" dirty="0" err="1" smtClean="0"/>
              <a:t>TomTom</a:t>
            </a:r>
            <a:r>
              <a:rPr lang="en-US" dirty="0" smtClean="0"/>
              <a:t>, </a:t>
            </a:r>
            <a:r>
              <a:rPr lang="en-US" dirty="0" err="1" smtClean="0"/>
              <a:t>VehiclePath</a:t>
            </a:r>
            <a:r>
              <a:rPr lang="en-US" dirty="0" smtClean="0"/>
              <a:t>, </a:t>
            </a:r>
            <a:r>
              <a:rPr lang="en-US" dirty="0" err="1" smtClean="0"/>
              <a:t>iTRAK</a:t>
            </a:r>
            <a:r>
              <a:rPr lang="en-US" dirty="0" smtClean="0"/>
              <a:t>, </a:t>
            </a:r>
            <a:r>
              <a:rPr lang="en-US" dirty="0" err="1" smtClean="0"/>
              <a:t>teletrac</a:t>
            </a:r>
            <a:r>
              <a:rPr lang="en-US" dirty="0" smtClean="0"/>
              <a:t>, </a:t>
            </a:r>
            <a:r>
              <a:rPr lang="en-US" dirty="0" err="1" smtClean="0"/>
              <a:t>AVLocate</a:t>
            </a:r>
            <a:r>
              <a:rPr lang="en-US" dirty="0" smtClean="0"/>
              <a:t>, </a:t>
            </a:r>
            <a:r>
              <a:rPr lang="en-US" dirty="0" err="1" smtClean="0"/>
              <a:t>DriveOk</a:t>
            </a:r>
            <a:r>
              <a:rPr lang="en-US" dirty="0" smtClean="0"/>
              <a:t>, Jett-Track, </a:t>
            </a:r>
            <a:r>
              <a:rPr lang="en-US" dirty="0" err="1" smtClean="0"/>
              <a:t>DriverLocate</a:t>
            </a:r>
            <a:r>
              <a:rPr lang="en-US" dirty="0" smtClean="0"/>
              <a:t>, </a:t>
            </a:r>
            <a:r>
              <a:rPr lang="en-US" dirty="0" err="1" smtClean="0"/>
              <a:t>StreetEagle</a:t>
            </a:r>
            <a:r>
              <a:rPr lang="en-US" dirty="0" smtClean="0"/>
              <a:t>, C3 and others</a:t>
            </a:r>
            <a:endParaRPr lang="en-US" dirty="0"/>
          </a:p>
        </p:txBody>
      </p:sp>
      <p:pic>
        <p:nvPicPr>
          <p:cNvPr id="4" name="Content Placeholder 3" descr="Visual Dispatch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1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</a:p>
        </p:txBody>
      </p:sp>
      <p:pic>
        <p:nvPicPr>
          <p:cNvPr id="4" name="Content Placeholder 3" descr="Slide2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3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b="1" dirty="0" smtClean="0"/>
              <a:t>TowMagic</a:t>
            </a:r>
            <a:r>
              <a:rPr lang="en-US" dirty="0" smtClean="0"/>
              <a:t> digitally receives calls from AAA, Cross Country, Allstate, Signature, </a:t>
            </a:r>
            <a:r>
              <a:rPr lang="en-US" dirty="0" err="1" smtClean="0"/>
              <a:t>Geico</a:t>
            </a:r>
            <a:r>
              <a:rPr lang="en-US" dirty="0" smtClean="0"/>
              <a:t>, NSD, USAC and others</a:t>
            </a:r>
            <a:endParaRPr lang="en-US" dirty="0"/>
          </a:p>
        </p:txBody>
      </p:sp>
      <p:pic>
        <p:nvPicPr>
          <p:cNvPr id="4" name="Content Placeholder 3" descr="Tow Magic Job Screen.jpe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4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5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A Beacon Software Partner</a:t>
            </a:r>
            <a:endParaRPr lang="en-US" dirty="0"/>
          </a:p>
        </p:txBody>
      </p:sp>
      <p:pic>
        <p:nvPicPr>
          <p:cNvPr id="4" name="Content Placeholder 3" descr="Slide6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95400" y="1028700"/>
            <a:ext cx="6705600" cy="50292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 txBox="1">
            <a:spLocks/>
          </p:cNvSpPr>
          <p:nvPr/>
        </p:nvSpPr>
        <p:spPr>
          <a:xfrm>
            <a:off x="76200" y="1752600"/>
            <a:ext cx="8991600" cy="838200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Automated Lien Processing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2971800"/>
            <a:ext cx="9072951" cy="2514600"/>
          </a:xfrm>
          <a:prstGeom prst="rect">
            <a:avLst/>
          </a:prstGeom>
          <a:effectLst/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 smtClean="0"/>
              <a:t>No contract required – pay as you go</a:t>
            </a:r>
          </a:p>
          <a:p>
            <a:r>
              <a:rPr lang="en-US" dirty="0" smtClean="0"/>
              <a:t>(not yet available for all states)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8408" b="36650"/>
          <a:stretch/>
        </p:blipFill>
        <p:spPr>
          <a:xfrm>
            <a:off x="1524000" y="1828800"/>
            <a:ext cx="6329104" cy="3657600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4000"/>
            <a:ext cx="2743200" cy="4572000"/>
          </a:xfrm>
        </p:spPr>
        <p:txBody>
          <a:bodyPr/>
          <a:lstStyle/>
          <a:p>
            <a:r>
              <a:rPr lang="en-US" dirty="0" smtClean="0"/>
              <a:t>Using a 3</a:t>
            </a:r>
            <a:r>
              <a:rPr lang="en-US" baseline="30000" dirty="0" smtClean="0"/>
              <a:t>rd</a:t>
            </a:r>
            <a:r>
              <a:rPr lang="en-US" dirty="0" smtClean="0"/>
              <a:t> party lien processor will automate and simplify the entire lien process.</a:t>
            </a:r>
          </a:p>
          <a:p>
            <a:endParaRPr lang="en-US" dirty="0"/>
          </a:p>
        </p:txBody>
      </p:sp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562850298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Most recent calls are at a glance when your first log into the system.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680249608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3 types of searches are supported:  VIN, Plate and Title number.   </a:t>
            </a:r>
          </a:p>
          <a:p>
            <a:endParaRPr lang="en-US" dirty="0" smtClean="0"/>
          </a:p>
          <a:p>
            <a:r>
              <a:rPr lang="en-US" dirty="0" smtClean="0"/>
              <a:t>You may also input vehicle information manually from an out of state vehicle – no cost for this.</a:t>
            </a:r>
          </a:p>
          <a:p>
            <a:endParaRPr lang="en-US" dirty="0" smtClean="0"/>
          </a:p>
          <a:p>
            <a:r>
              <a:rPr lang="en-US" dirty="0" smtClean="0"/>
              <a:t>All charges are displayed next to the field, so you always know the charge before you perform a service.</a:t>
            </a:r>
            <a:endParaRPr lang="en-US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75370232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A  complete list of all vehicles in storage is available. </a:t>
            </a:r>
          </a:p>
          <a:p>
            <a:endParaRPr lang="en-US" dirty="0"/>
          </a:p>
          <a:p>
            <a:r>
              <a:rPr lang="en-US" dirty="0" smtClean="0"/>
              <a:t>You have the option to show all vehicles in storage or only vehicles that have pending/expired tasks.</a:t>
            </a:r>
            <a:endParaRPr lang="en-US" dirty="0"/>
          </a:p>
        </p:txBody>
      </p:sp>
      <p:pic>
        <p:nvPicPr>
          <p:cNvPr id="1033" name="Picture 9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7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223563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You may view vehicle details by simply clicking on the vehicle.   </a:t>
            </a:r>
          </a:p>
          <a:p>
            <a:endParaRPr lang="en-US" dirty="0" smtClean="0"/>
          </a:p>
          <a:p>
            <a:r>
              <a:rPr lang="en-US" dirty="0" smtClean="0"/>
              <a:t>You are able to quickly see what has already been done or needs to be done on this vehicle.</a:t>
            </a:r>
            <a:endParaRPr lang="en-US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888115843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Job Information for a TowMagic call is displayed  –  then it is transferred automatically to Dispatch Anywhere to be sent to a driver via a text message</a:t>
            </a:r>
            <a:endParaRPr lang="en-US" dirty="0"/>
          </a:p>
        </p:txBody>
      </p:sp>
      <p:pic>
        <p:nvPicPr>
          <p:cNvPr id="4" name="Content Placeholder 3" descr="Tow Magic Finished Call Screen.PNG"/>
          <p:cNvPicPr>
            <a:picLocks noGrp="1" noChangeAspect="1"/>
          </p:cNvPicPr>
          <p:nvPr>
            <p:ph sz="half" idx="1"/>
          </p:nvPr>
        </p:nvPicPr>
        <p:blipFill>
          <a:blip r:embed="rId3" cstate="print"/>
          <a:stretch>
            <a:fillRect/>
          </a:stretch>
        </p:blipFill>
        <p:spPr>
          <a:xfrm>
            <a:off x="1295400" y="1022202"/>
            <a:ext cx="6705600" cy="5042195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Vehicle Details</a:t>
            </a:r>
            <a:endParaRPr lang="en-US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5400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413658610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Notice of Lien Report that has already been sent.</a:t>
            </a:r>
          </a:p>
          <a:p>
            <a:endParaRPr lang="en-US" dirty="0"/>
          </a:p>
          <a:p>
            <a:r>
              <a:rPr lang="en-US" dirty="0" smtClean="0"/>
              <a:t>You may print this report as many times as you like.   </a:t>
            </a:r>
          </a:p>
          <a:p>
            <a:endParaRPr lang="en-US" dirty="0"/>
          </a:p>
          <a:p>
            <a:r>
              <a:rPr lang="en-US" dirty="0" smtClean="0"/>
              <a:t>We do not charge for printing.</a:t>
            </a:r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9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389008985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You may also print your newspaper ad.</a:t>
            </a:r>
            <a:endParaRPr lang="en-US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8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722935654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A listing of all transactions is available.</a:t>
            </a:r>
            <a:endParaRPr lang="en-US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594044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02042924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Vehicle details may also be printed.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298448"/>
            <a:ext cx="5943600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61323505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Additional forms may be printed for no extra charge.</a:t>
            </a:r>
            <a:endParaRPr lang="en-US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071455081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Multiple owners are not a problem for the system.   A lien letter will be created for each owner.</a:t>
            </a:r>
            <a:endParaRPr lang="en-US" dirty="0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8001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169980832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Electronic tracking information is available.</a:t>
            </a:r>
            <a:endParaRPr lang="en-US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4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271757401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4000"/>
            <a:ext cx="2743200" cy="4572000"/>
          </a:xfrm>
        </p:spPr>
        <p:txBody>
          <a:bodyPr/>
          <a:lstStyle/>
          <a:p>
            <a:r>
              <a:rPr lang="en-US" dirty="0" smtClean="0"/>
              <a:t>Delivery Confirmation may be printed individually or as part of the DMV packet.</a:t>
            </a:r>
            <a:endParaRPr lang="en-US" dirty="0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6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237858362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Vehicle history may be searched at anytime.  </a:t>
            </a:r>
            <a:endParaRPr lang="en-US" dirty="0"/>
          </a:p>
          <a:p>
            <a:endParaRPr lang="en-US" dirty="0" smtClean="0"/>
          </a:p>
          <a:p>
            <a:r>
              <a:rPr lang="en-US" dirty="0" smtClean="0"/>
              <a:t>Search by almost anything:  VIN (full or partial), Color, Make, Model, date range, etc.</a:t>
            </a:r>
          </a:p>
          <a:p>
            <a:endParaRPr lang="en-US" dirty="0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484576747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Dispatch Anywhere starts at $199 setup and $50/mo</a:t>
            </a:r>
            <a:endParaRPr lang="en-US" dirty="0"/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29769" b="36472"/>
          <a:stretch/>
        </p:blipFill>
        <p:spPr bwMode="auto">
          <a:xfrm>
            <a:off x="1371600" y="2286000"/>
            <a:ext cx="6322213" cy="27473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Many configuration settings are available, such as multiple company locations, multiple user logins, etc.</a:t>
            </a:r>
          </a:p>
          <a:p>
            <a:endParaRPr lang="en-US" dirty="0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06160401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Configure your profile to set default values used by TowLien.</a:t>
            </a:r>
            <a:endParaRPr lang="en-US" dirty="0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5400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02352990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228600" y="1527048"/>
            <a:ext cx="2743200" cy="4572000"/>
          </a:xfrm>
        </p:spPr>
        <p:txBody>
          <a:bodyPr/>
          <a:lstStyle/>
          <a:p>
            <a:r>
              <a:rPr lang="en-US" dirty="0" smtClean="0"/>
              <a:t>You may also search the transaction history at any time.</a:t>
            </a:r>
            <a:endParaRPr lang="en-US" dirty="0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952" y="1298448"/>
            <a:ext cx="6008915" cy="548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2614522753"/>
      </p:ext>
    </p:extLst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r>
              <a:rPr lang="en-US" dirty="0" smtClean="0"/>
              <a:t>Dispatch Anywhere - Login Screen</a:t>
            </a:r>
            <a:endParaRPr lang="en-US" dirty="0"/>
          </a:p>
        </p:txBody>
      </p:sp>
      <p:pic>
        <p:nvPicPr>
          <p:cNvPr id="4" name="Content Placeholder 3" descr="Dispatch Anywhere Welcome Screen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609300" y="1428454"/>
            <a:ext cx="6077799" cy="4229691"/>
          </a:xfrm>
        </p:spPr>
      </p:pic>
    </p:spTree>
  </p:cSld>
  <p:clrMapOvr>
    <a:masterClrMapping/>
  </p:clrMapOvr>
  <p:transition spd="slow" advTm="12000">
    <p:wip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Flow">
  <a:themeElements>
    <a:clrScheme name="Flow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Flow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Flow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3576</TotalTime>
  <Words>1052</Words>
  <Application>Microsoft Office PowerPoint</Application>
  <PresentationFormat>On-screen Show (4:3)</PresentationFormat>
  <Paragraphs>117</Paragraphs>
  <Slides>82</Slides>
  <Notes>6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82</vt:i4>
      </vt:variant>
    </vt:vector>
  </HeadingPairs>
  <TitlesOfParts>
    <vt:vector size="83" baseType="lpstr">
      <vt:lpstr>Flow</vt:lpstr>
      <vt:lpstr>Beacon Software Company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  <vt:lpstr>Slide 52</vt:lpstr>
      <vt:lpstr>Slide 53</vt:lpstr>
      <vt:lpstr>Slide 54</vt:lpstr>
      <vt:lpstr>Slide 55</vt:lpstr>
      <vt:lpstr>Slide 56</vt:lpstr>
      <vt:lpstr>Slide 57</vt:lpstr>
      <vt:lpstr>Slide 58</vt:lpstr>
      <vt:lpstr>Slide 59</vt:lpstr>
      <vt:lpstr>Slide 60</vt:lpstr>
      <vt:lpstr>Slide 61</vt:lpstr>
      <vt:lpstr>Slide 62</vt:lpstr>
      <vt:lpstr>Slide 63</vt:lpstr>
      <vt:lpstr>Slide 64</vt:lpstr>
      <vt:lpstr>Slide 65</vt:lpstr>
      <vt:lpstr>Slide 66</vt:lpstr>
      <vt:lpstr>Slide 67</vt:lpstr>
      <vt:lpstr>Slide 68</vt:lpstr>
      <vt:lpstr>Slide 69</vt:lpstr>
      <vt:lpstr>Slide 70</vt:lpstr>
      <vt:lpstr>Slide 71</vt:lpstr>
      <vt:lpstr>Slide 72</vt:lpstr>
      <vt:lpstr>Slide 73</vt:lpstr>
      <vt:lpstr>Slide 74</vt:lpstr>
      <vt:lpstr>Slide 75</vt:lpstr>
      <vt:lpstr>Slide 76</vt:lpstr>
      <vt:lpstr>Slide 77</vt:lpstr>
      <vt:lpstr>Slide 78</vt:lpstr>
      <vt:lpstr>Slide 79</vt:lpstr>
      <vt:lpstr>Slide 80</vt:lpstr>
      <vt:lpstr>Slide 81</vt:lpstr>
      <vt:lpstr>Slide 82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talthouse</dc:creator>
  <cp:lastModifiedBy>scanzurlo</cp:lastModifiedBy>
  <cp:revision>145</cp:revision>
  <dcterms:created xsi:type="dcterms:W3CDTF">2010-03-21T23:55:02Z</dcterms:created>
  <dcterms:modified xsi:type="dcterms:W3CDTF">2011-04-16T21:03:04Z</dcterms:modified>
</cp:coreProperties>
</file>